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73" r:id="rId5"/>
    <p:sldId id="316" r:id="rId6"/>
    <p:sldId id="361" r:id="rId7"/>
    <p:sldId id="372" r:id="rId8"/>
    <p:sldId id="377" r:id="rId9"/>
    <p:sldId id="298" r:id="rId10"/>
    <p:sldId id="299" r:id="rId11"/>
    <p:sldId id="300" r:id="rId12"/>
    <p:sldId id="301" r:id="rId13"/>
    <p:sldId id="302" r:id="rId14"/>
    <p:sldId id="304" r:id="rId15"/>
    <p:sldId id="307" r:id="rId16"/>
    <p:sldId id="308" r:id="rId17"/>
    <p:sldId id="309" r:id="rId18"/>
    <p:sldId id="310" r:id="rId19"/>
    <p:sldId id="311" r:id="rId20"/>
    <p:sldId id="306" r:id="rId21"/>
    <p:sldId id="314" r:id="rId22"/>
    <p:sldId id="256"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FEEA75-C67B-7E41-9B1C-C338F76AAF64}" v="5" dt="2019-11-27T14:48:46.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9" autoAdjust="0"/>
    <p:restoredTop sz="94660"/>
  </p:normalViewPr>
  <p:slideViewPr>
    <p:cSldViewPr snapToGrid="0">
      <p:cViewPr varScale="1">
        <p:scale>
          <a:sx n="110" d="100"/>
          <a:sy n="110" d="100"/>
        </p:scale>
        <p:origin x="6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88ACD-3861-440A-97AF-4E65F527901E}" type="datetimeFigureOut">
              <a:rPr lang="nl-NL" smtClean="0"/>
              <a:t>18-11-20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49DD7-9564-4F60-B1DB-EC4CC090C3F0}" type="slidenum">
              <a:rPr lang="nl-NL" smtClean="0"/>
              <a:t>‹nr.›</a:t>
            </a:fld>
            <a:endParaRPr lang="nl-NL"/>
          </a:p>
        </p:txBody>
      </p:sp>
    </p:spTree>
    <p:extLst>
      <p:ext uri="{BB962C8B-B14F-4D97-AF65-F5344CB8AC3E}">
        <p14:creationId xmlns:p14="http://schemas.microsoft.com/office/powerpoint/2010/main" val="367607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Beweegrichtlijnen 2017 advies van de gezondheidsraad. Verlaagt het risico op chronische ziekten als diabetes, kanker en hart- en vaatziekten en depressieve symptomen en bij </a:t>
            </a:r>
            <a:r>
              <a:rPr lang="nl-NL" dirty="0" err="1"/>
              <a:t>oudereren</a:t>
            </a:r>
            <a:r>
              <a:rPr lang="nl-NL" dirty="0"/>
              <a:t> botbreuken.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E7C2F-52BD-DF45-BD4B-943437DEF82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989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Waterverbruik</a:t>
            </a:r>
          </a:p>
          <a:p>
            <a:r>
              <a:rPr lang="nl-NL" dirty="0"/>
              <a:t>Om voedsel te kunnen verbouwen is water nodig. Dat kan regenwater zijn, maar ook vaak irrigatiewater uit de grond of rivieren. Dat is veel: ongeveer de helft van ons totale zoetwatergebruik, waardoor het grondwaterpeil zakt. Waterverbruik geeft vooral in droge, warme landen een problemen.</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14</a:t>
            </a:fld>
            <a:endParaRPr lang="nl-NL"/>
          </a:p>
        </p:txBody>
      </p:sp>
    </p:spTree>
    <p:extLst>
      <p:ext uri="{BB962C8B-B14F-4D97-AF65-F5344CB8AC3E}">
        <p14:creationId xmlns:p14="http://schemas.microsoft.com/office/powerpoint/2010/main" val="413616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Bestrijdingsmiddelen en mest</a:t>
            </a:r>
          </a:p>
          <a:p>
            <a:r>
              <a:rPr lang="nl-NL" dirty="0"/>
              <a:t>In de voedselproductie worden allerlei chemische stoffen gebruikt. Onder andere bestrijdingsmiddelen en (kunst)mest vervuilen de lucht, het water en de bodem. Vooral bij het gebruik van bestrijdingsmiddelen in de open lucht kan een middel onbedoeld schade aanrichten in de natuur. Teveel mest zorgt voor verzuring en vermesting van bodem en water.</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15</a:t>
            </a:fld>
            <a:endParaRPr lang="nl-NL"/>
          </a:p>
        </p:txBody>
      </p:sp>
    </p:spTree>
    <p:extLst>
      <p:ext uri="{BB962C8B-B14F-4D97-AF65-F5344CB8AC3E}">
        <p14:creationId xmlns:p14="http://schemas.microsoft.com/office/powerpoint/2010/main" val="2672395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Smog en geluidsoverlast</a:t>
            </a:r>
          </a:p>
          <a:p>
            <a:r>
              <a:rPr lang="nl-NL" dirty="0"/>
              <a:t>Eén op de drie vrachtwagens op de weg vervoert voedsel of hulpmiddelen om voedsel te maken. Vrachtwagens zorgen voor smogvorming en samen met vliegtuigen en in mindere mate boten en treinen dragen ze bij aan het broeikaseffect. Voedselproductie zorgt in Nederland voor een vijfde van de smogvorming en een tiende van de geluidsoverlast.</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16</a:t>
            </a:fld>
            <a:endParaRPr lang="nl-NL"/>
          </a:p>
        </p:txBody>
      </p:sp>
    </p:spTree>
    <p:extLst>
      <p:ext uri="{BB962C8B-B14F-4D97-AF65-F5344CB8AC3E}">
        <p14:creationId xmlns:p14="http://schemas.microsoft.com/office/powerpoint/2010/main" val="3095678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17</a:t>
            </a:fld>
            <a:endParaRPr lang="nl-NL"/>
          </a:p>
        </p:txBody>
      </p:sp>
    </p:spTree>
    <p:extLst>
      <p:ext uri="{BB962C8B-B14F-4D97-AF65-F5344CB8AC3E}">
        <p14:creationId xmlns:p14="http://schemas.microsoft.com/office/powerpoint/2010/main" val="3483019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DBB16E3-DB88-43F2-B191-AB6D10F233E3}" type="slidenum">
              <a:rPr lang="nl-NL" smtClean="0"/>
              <a:t>19</a:t>
            </a:fld>
            <a:endParaRPr lang="nl-NL"/>
          </a:p>
        </p:txBody>
      </p:sp>
    </p:spTree>
    <p:extLst>
      <p:ext uri="{BB962C8B-B14F-4D97-AF65-F5344CB8AC3E}">
        <p14:creationId xmlns:p14="http://schemas.microsoft.com/office/powerpoint/2010/main" val="343066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7E120BA-BA3E-3844-A57E-D1CF5496625E}" type="slidenum">
              <a:rPr lang="nl-NL" smtClean="0"/>
              <a:t>4</a:t>
            </a:fld>
            <a:endParaRPr lang="nl-NL"/>
          </a:p>
        </p:txBody>
      </p:sp>
    </p:spTree>
    <p:extLst>
      <p:ext uri="{BB962C8B-B14F-4D97-AF65-F5344CB8AC3E}">
        <p14:creationId xmlns:p14="http://schemas.microsoft.com/office/powerpoint/2010/main" val="340655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7</a:t>
            </a:fld>
            <a:endParaRPr lang="nl-NL"/>
          </a:p>
        </p:txBody>
      </p:sp>
    </p:spTree>
    <p:extLst>
      <p:ext uri="{BB962C8B-B14F-4D97-AF65-F5344CB8AC3E}">
        <p14:creationId xmlns:p14="http://schemas.microsoft.com/office/powerpoint/2010/main" val="3793447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8</a:t>
            </a:fld>
            <a:endParaRPr lang="nl-NL"/>
          </a:p>
        </p:txBody>
      </p:sp>
    </p:spTree>
    <p:extLst>
      <p:ext uri="{BB962C8B-B14F-4D97-AF65-F5344CB8AC3E}">
        <p14:creationId xmlns:p14="http://schemas.microsoft.com/office/powerpoint/2010/main" val="2301030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9</a:t>
            </a:fld>
            <a:endParaRPr lang="nl-NL"/>
          </a:p>
        </p:txBody>
      </p:sp>
    </p:spTree>
    <p:extLst>
      <p:ext uri="{BB962C8B-B14F-4D97-AF65-F5344CB8AC3E}">
        <p14:creationId xmlns:p14="http://schemas.microsoft.com/office/powerpoint/2010/main" val="636875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Eten belast het klimaat, door energiegebruik en de uitstoot van broeikasgassen (CO2, methaan en lachgas). Voor de productie is bovendien een groot deel van het beschikbare land en water nodig. Het produceren van voedsel brengt onlosmakelijk milieuproblemen met zich mee, zoals mestoverschot en overbevissing.</a:t>
            </a:r>
          </a:p>
          <a:p>
            <a:r>
              <a:rPr lang="nl-NL" sz="1200" b="0" i="0" kern="1200" dirty="0">
                <a:solidFill>
                  <a:schemeClr val="tx1"/>
                </a:solidFill>
                <a:effectLst/>
                <a:latin typeface="+mn-lt"/>
                <a:ea typeface="+mn-ea"/>
                <a:cs typeface="+mn-cs"/>
              </a:rPr>
              <a:t>In totaal ontstaat ongeveer een derde van alle klimaatbelasting door het maken en eten van voedsel. </a:t>
            </a:r>
          </a:p>
          <a:p>
            <a:pPr marL="171450" indent="-171450">
              <a:buFontTx/>
              <a:buChar cha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De mate waarin voedsel bijdraagt aan de klimaatverandering, is per product verschillend. Vlees is erg belastend voor het milieu, net als zuivel, dranken en bewerkte producten zoals gebak en snacks. </a:t>
            </a:r>
          </a:p>
          <a:p>
            <a:r>
              <a:rPr lang="nl-NL" dirty="0"/>
              <a:t>Van klimaatverandering, biodiversiteitverlies en verstoring van de stikstofkringloop worden de ecologische grenzen van de aarde overschreden. Deze 3 milieuaspecten, net als de kringlopen van fosfor en water, zijn direct gekoppeld aan de productie van voedsel. </a:t>
            </a:r>
          </a:p>
          <a:p>
            <a:endParaRPr lang="nl-NL" dirty="0"/>
          </a:p>
          <a:p>
            <a:r>
              <a:rPr lang="nl-NL" dirty="0"/>
              <a:t>Door duurzamer te eten verhoogt de ecologische draagkracht van de aarde, en door duurzamer te kiezen putten we de beschikbare bronnen minder snel uit.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10</a:t>
            </a:fld>
            <a:endParaRPr lang="nl-NL"/>
          </a:p>
        </p:txBody>
      </p:sp>
    </p:spTree>
    <p:extLst>
      <p:ext uri="{BB962C8B-B14F-4D97-AF65-F5344CB8AC3E}">
        <p14:creationId xmlns:p14="http://schemas.microsoft.com/office/powerpoint/2010/main" val="971913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veeteelt is wereldwijd verantwoordelijk voor ongeveer 18% van de broeikasgasemissies, 80% van het landgebruik door mensen en 50% van het agrarische watergebruik. Mannen produceren zo’n 3,5 kg CO2-uitstoot en vrouwen bijna 2,8 kg. Dat komt door een deel doordat mannen meer eten dan vrouwen, maar ook omdat ze meer (rund)vlees eten. Als een man een keer per week een portie rundvlees vervangt door een plantaardige vleesvervanger scheelt dat 8% in zijn wekelijkse uitstoot van broeikasgassen. Voor vrouwen scheelt dat 10%. Door bewust te kiezen wat je eet kun je je klimaatbelasting met 20% omlaag brengen. Dat kan door vlees te vervangen door haring, een eiergerecht of een plantaardige vleesvervanger. Of door een roomijsje of gebakje te laten staan. Het meeste valt te besparen op vlees, zuivel, dranken en extra’s zoals snoep en snacks.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11</a:t>
            </a:fld>
            <a:endParaRPr lang="nl-NL"/>
          </a:p>
        </p:txBody>
      </p:sp>
    </p:spTree>
    <p:extLst>
      <p:ext uri="{BB962C8B-B14F-4D97-AF65-F5344CB8AC3E}">
        <p14:creationId xmlns:p14="http://schemas.microsoft.com/office/powerpoint/2010/main" val="3339593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het moment dat een product in de winkel ligt, heeft het allerlei productiestadia doorlopen. Die productiestadia zijn de schakels van de voedselproductieketen, kortweg ‘voedselketen’ genoemd. Bij iedere productiefase wordt een hoeveelheid broeikasgassen uitgestoten. Volgens Nederlands onderzoek is de landbouw voor ongeveer 40% verantwoordelijk voor de broeikasgasuitstoot van voeding. Ook voedseltransport, koelen en bewerken en consumptie speelt een belangrijke rol.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12</a:t>
            </a:fld>
            <a:endParaRPr lang="nl-NL"/>
          </a:p>
        </p:txBody>
      </p:sp>
    </p:spTree>
    <p:extLst>
      <p:ext uri="{BB962C8B-B14F-4D97-AF65-F5344CB8AC3E}">
        <p14:creationId xmlns:p14="http://schemas.microsoft.com/office/powerpoint/2010/main" val="31998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Klimaatverandering</a:t>
            </a:r>
          </a:p>
          <a:p>
            <a:r>
              <a:rPr lang="nl-NL" dirty="0"/>
              <a:t>Het maken en transporteren van voedsel kost energie. Denk bijvoorbeeld aan het verwarmen, koelen en vriezen. Bij het gebruik van brandstof zoals gas, olie of kolen komt namelijk koolstofdioxide (CO2) vrij. Door het gebruik van kunstmest en bij het houden van vee komen ook andere broeikasgassen vrij.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13</a:t>
            </a:fld>
            <a:endParaRPr lang="nl-NL"/>
          </a:p>
        </p:txBody>
      </p:sp>
    </p:spTree>
    <p:extLst>
      <p:ext uri="{BB962C8B-B14F-4D97-AF65-F5344CB8AC3E}">
        <p14:creationId xmlns:p14="http://schemas.microsoft.com/office/powerpoint/2010/main" val="393008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18515627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30678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2568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3531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3913247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00524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73846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dianummer 4"/>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00545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5255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92427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4537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92" y="6212255"/>
            <a:ext cx="12086830" cy="656855"/>
          </a:xfrm>
          <a:prstGeom prst="rect">
            <a:avLst/>
          </a:prstGeom>
        </p:spPr>
      </p:pic>
      <p:sp>
        <p:nvSpPr>
          <p:cNvPr id="13" name="Rechthoek 12"/>
          <p:cNvSpPr/>
          <p:nvPr userDrawn="1"/>
        </p:nvSpPr>
        <p:spPr>
          <a:xfrm>
            <a:off x="2586039" y="6212255"/>
            <a:ext cx="9605962" cy="645745"/>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5D006-C1B4-42B6-9697-FCB8ED93A34E}" type="slidenum">
              <a:rPr lang="nl-NL" smtClean="0"/>
              <a:t>‹nr.›</a:t>
            </a:fld>
            <a:endParaRPr lang="nl-NL"/>
          </a:p>
        </p:txBody>
      </p:sp>
      <p:pic>
        <p:nvPicPr>
          <p:cNvPr id="7" name="Afbeelding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7864" y="6212255"/>
            <a:ext cx="483759" cy="509220"/>
          </a:xfrm>
          <a:prstGeom prst="rect">
            <a:avLst/>
          </a:prstGeom>
        </p:spPr>
      </p:pic>
      <p:pic>
        <p:nvPicPr>
          <p:cNvPr id="11" name="Afbeelding 10"/>
          <p:cNvPicPr>
            <a:picLocks noChangeAspect="1"/>
          </p:cNvPicPr>
          <p:nvPr userDrawn="1"/>
        </p:nvPicPr>
        <p:blipFill rotWithShape="1">
          <a:blip r:embed="rId13">
            <a:extLst>
              <a:ext uri="{28A0092B-C50C-407E-A947-70E740481C1C}">
                <a14:useLocalDpi xmlns:a14="http://schemas.microsoft.com/office/drawing/2010/main" val="0"/>
              </a:ext>
            </a:extLst>
          </a:blip>
          <a:srcRect l="15473" t="-378518" r="-15473" b="378518"/>
          <a:stretch/>
        </p:blipFill>
        <p:spPr>
          <a:xfrm>
            <a:off x="1432861" y="3028894"/>
            <a:ext cx="9326277" cy="800212"/>
          </a:xfrm>
          <a:prstGeom prst="rect">
            <a:avLst/>
          </a:prstGeom>
        </p:spPr>
      </p:pic>
      <p:pic>
        <p:nvPicPr>
          <p:cNvPr id="18" name="Afbeelding 17"/>
          <p:cNvPicPr>
            <a:picLocks noChangeAspect="1"/>
          </p:cNvPicPr>
          <p:nvPr userDrawn="1"/>
        </p:nvPicPr>
        <p:blipFill rotWithShape="1">
          <a:blip r:embed="rId15">
            <a:extLst>
              <a:ext uri="{28A0092B-C50C-407E-A947-70E740481C1C}">
                <a14:useLocalDpi xmlns:a14="http://schemas.microsoft.com/office/drawing/2010/main" val="0"/>
              </a:ext>
            </a:extLst>
          </a:blip>
          <a:srcRect t="27655" r="23270" b="25470"/>
          <a:stretch/>
        </p:blipFill>
        <p:spPr>
          <a:xfrm>
            <a:off x="28975" y="6206307"/>
            <a:ext cx="1085952" cy="466577"/>
          </a:xfrm>
          <a:prstGeom prst="rect">
            <a:avLst/>
          </a:prstGeom>
        </p:spPr>
      </p:pic>
    </p:spTree>
    <p:extLst>
      <p:ext uri="{BB962C8B-B14F-4D97-AF65-F5344CB8AC3E}">
        <p14:creationId xmlns:p14="http://schemas.microsoft.com/office/powerpoint/2010/main" val="1339443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hyperlink" Target="http://www.voedingscentrum.nl/nl/nieuws/weet-jij-waar-jouw-eten-vandaan-komt-.aspx" TargetMode="External"/><Relationship Id="rId2" Type="http://schemas.openxmlformats.org/officeDocument/2006/relationships/hyperlink" Target="https://www.youtube.com/watch?v=D0t7MUiQids"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voedingscentrum.nl/nl/mijn-boodschappen/eten-kopen/etiketten-lezen/hoe-zie-ik-op-het-etiket-waar-een-product-vandaan-komt.aspx"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youtu.be/JSaV1YpL4W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voedingscentrum.nl/voedselafdruk" TargetMode="External"/><Relationship Id="rId4" Type="http://schemas.openxmlformats.org/officeDocument/2006/relationships/hyperlink" Target="https://youtu.be/3H7AMOJMi8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3045368" y="2043663"/>
            <a:ext cx="6105194" cy="2031055"/>
          </a:xfrm>
        </p:spPr>
        <p:txBody>
          <a:bodyPr>
            <a:normAutofit/>
          </a:bodyPr>
          <a:lstStyle/>
          <a:p>
            <a:r>
              <a:rPr lang="nl-NL">
                <a:solidFill>
                  <a:srgbClr val="FFFFFF"/>
                </a:solidFill>
              </a:rPr>
              <a:t>Duurzaamheid van voeding</a:t>
            </a:r>
          </a:p>
        </p:txBody>
      </p:sp>
      <p:sp>
        <p:nvSpPr>
          <p:cNvPr id="3" name="Ondertitel 2"/>
          <p:cNvSpPr>
            <a:spLocks noGrp="1"/>
          </p:cNvSpPr>
          <p:nvPr>
            <p:ph type="subTitle" idx="1"/>
          </p:nvPr>
        </p:nvSpPr>
        <p:spPr>
          <a:xfrm>
            <a:off x="3045368" y="4074718"/>
            <a:ext cx="6105194" cy="682079"/>
          </a:xfrm>
        </p:spPr>
        <p:txBody>
          <a:bodyPr>
            <a:normAutofit/>
          </a:bodyPr>
          <a:lstStyle/>
          <a:p>
            <a:r>
              <a:rPr lang="nl-NL" sz="1500" dirty="0">
                <a:solidFill>
                  <a:srgbClr val="FFFFFF"/>
                </a:solidFill>
              </a:rPr>
              <a:t>Lifestyle</a:t>
            </a:r>
          </a:p>
          <a:p>
            <a:r>
              <a:rPr lang="nl-NL" sz="1500" dirty="0">
                <a:solidFill>
                  <a:srgbClr val="FFFFFF"/>
                </a:solidFill>
              </a:rPr>
              <a:t>Leerjaar 1 –week 2- periode 2</a:t>
            </a:r>
          </a:p>
        </p:txBody>
      </p:sp>
      <p:pic>
        <p:nvPicPr>
          <p:cNvPr id="4" name="Afbeelding 3"/>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126304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40079" y="4526280"/>
            <a:ext cx="7410681" cy="1737360"/>
          </a:xfrm>
        </p:spPr>
        <p:txBody>
          <a:bodyPr>
            <a:normAutofit/>
          </a:bodyPr>
          <a:lstStyle/>
          <a:p>
            <a:r>
              <a:rPr lang="nl-NL" sz="4800"/>
              <a:t>Klimaatbelasting</a:t>
            </a:r>
          </a:p>
        </p:txBody>
      </p:sp>
      <p:sp>
        <p:nvSpPr>
          <p:cNvPr id="3" name="Tijdelijke aanduiding voor inhoud 2"/>
          <p:cNvSpPr>
            <a:spLocks noGrp="1"/>
          </p:cNvSpPr>
          <p:nvPr>
            <p:ph idx="1"/>
          </p:nvPr>
        </p:nvSpPr>
        <p:spPr>
          <a:xfrm>
            <a:off x="640080" y="595293"/>
            <a:ext cx="5676637" cy="3463951"/>
          </a:xfrm>
        </p:spPr>
        <p:txBody>
          <a:bodyPr anchor="ctr">
            <a:normAutofit/>
          </a:bodyPr>
          <a:lstStyle/>
          <a:p>
            <a:r>
              <a:rPr lang="nl-NL" sz="1700"/>
              <a:t>Voedsel belast het klimaat door energieverbruik en de uitstoot van broeikasgassen. </a:t>
            </a:r>
          </a:p>
          <a:p>
            <a:endParaRPr lang="nl-NL" sz="1700"/>
          </a:p>
          <a:p>
            <a:r>
              <a:rPr lang="nl-NL" sz="1700"/>
              <a:t>Voor productie wordt een groot deel van het beschikbare land en water gebruikt. </a:t>
            </a:r>
          </a:p>
          <a:p>
            <a:endParaRPr lang="nl-NL" sz="1700"/>
          </a:p>
          <a:p>
            <a:r>
              <a:rPr lang="nl-NL" sz="1700"/>
              <a:t>Daarnaast zijn er milieuproblemen aan verbonden, zoals mestoverschot en overbevissing. </a:t>
            </a:r>
          </a:p>
          <a:p>
            <a:endParaRPr lang="nl-NL" sz="1700"/>
          </a:p>
          <a:p>
            <a:r>
              <a:rPr lang="nl-NL" sz="1700"/>
              <a:t>Vlees is het meest belastend voor het milieu, gevolgd door zuivel, dranken en bewerkte producten. </a:t>
            </a:r>
          </a:p>
          <a:p>
            <a:endParaRPr lang="nl-NL" sz="1700"/>
          </a:p>
        </p:txBody>
      </p:sp>
      <p:sp>
        <p:nvSpPr>
          <p:cNvPr id="11" name="Freeform: Shape 10">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75439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Belasting van veeteelt op het milieu </a:t>
            </a:r>
          </a:p>
        </p:txBody>
      </p:sp>
      <p:sp>
        <p:nvSpPr>
          <p:cNvPr id="5" name="Tijdelijke aanduiding voor inhoud 4"/>
          <p:cNvSpPr txBox="1">
            <a:spLocks noGrp="1"/>
          </p:cNvSpPr>
          <p:nvPr>
            <p:ph idx="1"/>
          </p:nvPr>
        </p:nvSpPr>
        <p:spPr>
          <a:xfrm>
            <a:off x="921563" y="1628730"/>
            <a:ext cx="7499176" cy="2672526"/>
          </a:xfrm>
          <a:prstGeom prst="rect">
            <a:avLst/>
          </a:prstGeom>
          <a:noFill/>
        </p:spPr>
        <p:txBody>
          <a:bodyPr wrap="square" rtlCol="0">
            <a:spAutoFit/>
          </a:bodyPr>
          <a:lstStyle/>
          <a:p>
            <a:pPr marL="0" indent="0">
              <a:buNone/>
            </a:pPr>
            <a:r>
              <a:rPr lang="nl-NL" sz="2000" dirty="0"/>
              <a:t>Wereldwijd is veeteelt verantwoordelijk voor:</a:t>
            </a:r>
          </a:p>
          <a:p>
            <a:pPr marL="0" indent="0">
              <a:buNone/>
            </a:pPr>
            <a:r>
              <a:rPr lang="nl-NL" sz="2000" dirty="0"/>
              <a:t>+/- 18% van de broeikasemissies</a:t>
            </a:r>
          </a:p>
          <a:p>
            <a:pPr marL="0" indent="0">
              <a:buNone/>
            </a:pPr>
            <a:r>
              <a:rPr lang="nl-NL" sz="2000" dirty="0"/>
              <a:t>+/- 80%  van het landgebruik</a:t>
            </a:r>
          </a:p>
          <a:p>
            <a:pPr marL="0" indent="0">
              <a:buNone/>
            </a:pPr>
            <a:r>
              <a:rPr lang="nl-NL" sz="2000" dirty="0"/>
              <a:t>+/- 50% van het agrarisch watergebruik</a:t>
            </a:r>
          </a:p>
          <a:p>
            <a:endParaRPr lang="nl-NL" sz="2000" dirty="0"/>
          </a:p>
          <a:p>
            <a:pPr marL="0" indent="0">
              <a:buNone/>
            </a:pPr>
            <a:r>
              <a:rPr lang="nl-NL" sz="2000" dirty="0"/>
              <a:t>Mannen produceren meer CO2 –uitstoot dan vrouwen, doordat zij vaak meer vlees eten. </a:t>
            </a:r>
          </a:p>
        </p:txBody>
      </p:sp>
      <p:pic>
        <p:nvPicPr>
          <p:cNvPr id="6" name="Afbeelding 5"/>
          <p:cNvPicPr>
            <a:picLocks noChangeAspect="1"/>
          </p:cNvPicPr>
          <p:nvPr/>
        </p:nvPicPr>
        <p:blipFill>
          <a:blip r:embed="rId3"/>
          <a:stretch>
            <a:fillRect/>
          </a:stretch>
        </p:blipFill>
        <p:spPr>
          <a:xfrm>
            <a:off x="8134131" y="3932756"/>
            <a:ext cx="2902044" cy="2041104"/>
          </a:xfrm>
          <a:prstGeom prst="rect">
            <a:avLst/>
          </a:prstGeom>
        </p:spPr>
      </p:pic>
      <p:pic>
        <p:nvPicPr>
          <p:cNvPr id="7" name="Afbeelding 6"/>
          <p:cNvPicPr>
            <a:picLocks noChangeAspect="1"/>
          </p:cNvPicPr>
          <p:nvPr/>
        </p:nvPicPr>
        <p:blipFill rotWithShape="1">
          <a:blip r:embed="rId4"/>
          <a:srcRect t="28358"/>
          <a:stretch/>
        </p:blipFill>
        <p:spPr>
          <a:xfrm>
            <a:off x="4569467" y="4317899"/>
            <a:ext cx="3053065" cy="1639317"/>
          </a:xfrm>
          <a:prstGeom prst="rect">
            <a:avLst/>
          </a:prstGeom>
        </p:spPr>
      </p:pic>
      <p:pic>
        <p:nvPicPr>
          <p:cNvPr id="8" name="Afbeelding 7"/>
          <p:cNvPicPr>
            <a:picLocks noChangeAspect="1"/>
          </p:cNvPicPr>
          <p:nvPr/>
        </p:nvPicPr>
        <p:blipFill>
          <a:blip r:embed="rId5"/>
          <a:stretch>
            <a:fillRect/>
          </a:stretch>
        </p:blipFill>
        <p:spPr>
          <a:xfrm>
            <a:off x="8242147" y="1330228"/>
            <a:ext cx="2920776" cy="2183400"/>
          </a:xfrm>
          <a:prstGeom prst="rect">
            <a:avLst/>
          </a:prstGeom>
        </p:spPr>
      </p:pic>
      <p:pic>
        <p:nvPicPr>
          <p:cNvPr id="9" name="Afbeelding 8"/>
          <p:cNvPicPr>
            <a:picLocks noChangeAspect="1"/>
          </p:cNvPicPr>
          <p:nvPr/>
        </p:nvPicPr>
        <p:blipFill>
          <a:blip r:embed="rId6"/>
          <a:stretch>
            <a:fillRect/>
          </a:stretch>
        </p:blipFill>
        <p:spPr>
          <a:xfrm>
            <a:off x="0" y="6165669"/>
            <a:ext cx="2169840" cy="692331"/>
          </a:xfrm>
          <a:prstGeom prst="rect">
            <a:avLst/>
          </a:prstGeom>
        </p:spPr>
      </p:pic>
    </p:spTree>
    <p:extLst>
      <p:ext uri="{BB962C8B-B14F-4D97-AF65-F5344CB8AC3E}">
        <p14:creationId xmlns:p14="http://schemas.microsoft.com/office/powerpoint/2010/main" val="1485794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Aspecten van duurzaamheid: productieketen</a:t>
            </a:r>
          </a:p>
        </p:txBody>
      </p:sp>
      <p:sp>
        <p:nvSpPr>
          <p:cNvPr id="3" name="Tijdelijke aanduiding voor inhoud 2"/>
          <p:cNvSpPr>
            <a:spLocks noGrp="1"/>
          </p:cNvSpPr>
          <p:nvPr>
            <p:ph idx="1"/>
          </p:nvPr>
        </p:nvSpPr>
        <p:spPr>
          <a:xfrm>
            <a:off x="838199" y="1585211"/>
            <a:ext cx="8188105" cy="3697058"/>
          </a:xfrm>
        </p:spPr>
        <p:txBody>
          <a:bodyPr>
            <a:normAutofit/>
          </a:bodyPr>
          <a:lstStyle/>
          <a:p>
            <a:r>
              <a:rPr lang="nl-NL" sz="2400" dirty="0"/>
              <a:t>Elk product in de winkel heeft een aantal productiefasen doorlopen</a:t>
            </a:r>
          </a:p>
          <a:p>
            <a:r>
              <a:rPr lang="nl-NL" sz="2400" dirty="0"/>
              <a:t>Deze productiefasen vormen de voedselproductieketen</a:t>
            </a:r>
          </a:p>
          <a:p>
            <a:r>
              <a:rPr lang="nl-NL" sz="2400" dirty="0"/>
              <a:t>Bij iedere productiefase worden broeikasgassen uitgestoten</a:t>
            </a:r>
          </a:p>
          <a:p>
            <a:r>
              <a:rPr lang="nl-NL" sz="2400" dirty="0"/>
              <a:t>Landbouw is verantwoordelijk voor +/- 40% van de broeikasgasuitstoot van voeding </a:t>
            </a:r>
          </a:p>
        </p:txBody>
      </p:sp>
      <p:pic>
        <p:nvPicPr>
          <p:cNvPr id="4" name="Afbeelding 3"/>
          <p:cNvPicPr>
            <a:picLocks noChangeAspect="1"/>
          </p:cNvPicPr>
          <p:nvPr/>
        </p:nvPicPr>
        <p:blipFill>
          <a:blip r:embed="rId3"/>
          <a:stretch>
            <a:fillRect/>
          </a:stretch>
        </p:blipFill>
        <p:spPr>
          <a:xfrm>
            <a:off x="8623415" y="3874959"/>
            <a:ext cx="3106072" cy="2061789"/>
          </a:xfrm>
          <a:prstGeom prst="rect">
            <a:avLst/>
          </a:prstGeom>
        </p:spPr>
      </p:pic>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754758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2860" y="364677"/>
            <a:ext cx="11434527" cy="648072"/>
          </a:xfrm>
        </p:spPr>
        <p:txBody>
          <a:bodyPr>
            <a:noAutofit/>
          </a:bodyPr>
          <a:lstStyle/>
          <a:p>
            <a:r>
              <a:rPr lang="nl-NL" dirty="0"/>
              <a:t>Aspecten van duurzaamheid: klimaatverandering</a:t>
            </a:r>
          </a:p>
        </p:txBody>
      </p:sp>
      <p:pic>
        <p:nvPicPr>
          <p:cNvPr id="4" name="Afbeelding 3"/>
          <p:cNvPicPr>
            <a:picLocks noChangeAspect="1"/>
          </p:cNvPicPr>
          <p:nvPr/>
        </p:nvPicPr>
        <p:blipFill>
          <a:blip r:embed="rId3"/>
          <a:stretch>
            <a:fillRect/>
          </a:stretch>
        </p:blipFill>
        <p:spPr>
          <a:xfrm>
            <a:off x="8294134" y="3956364"/>
            <a:ext cx="3546844" cy="1979881"/>
          </a:xfrm>
          <a:prstGeom prst="rect">
            <a:avLst/>
          </a:prstGeom>
        </p:spPr>
      </p:pic>
      <p:sp>
        <p:nvSpPr>
          <p:cNvPr id="3" name="Tijdelijke aanduiding voor inhoud 2"/>
          <p:cNvSpPr>
            <a:spLocks noGrp="1"/>
          </p:cNvSpPr>
          <p:nvPr>
            <p:ph idx="1"/>
          </p:nvPr>
        </p:nvSpPr>
        <p:spPr>
          <a:xfrm>
            <a:off x="669956" y="1350953"/>
            <a:ext cx="10692142" cy="3697058"/>
          </a:xfrm>
        </p:spPr>
        <p:txBody>
          <a:bodyPr>
            <a:normAutofit/>
          </a:bodyPr>
          <a:lstStyle/>
          <a:p>
            <a:r>
              <a:rPr lang="nl-NL" sz="2400" dirty="0"/>
              <a:t>Bij het maken en transporteren van voeding wordt energie verbruikt</a:t>
            </a:r>
          </a:p>
          <a:p>
            <a:r>
              <a:rPr lang="nl-NL" sz="2400" dirty="0"/>
              <a:t>Denk aan verwarmen, koelen en vriezen</a:t>
            </a:r>
          </a:p>
          <a:p>
            <a:r>
              <a:rPr lang="nl-NL" sz="2400" dirty="0"/>
              <a:t>Brandstoffen als gas, olie en kolen worden gebruikt voor deze energie </a:t>
            </a:r>
          </a:p>
          <a:p>
            <a:r>
              <a:rPr lang="nl-NL" sz="2400" dirty="0"/>
              <a:t>Het gebruik van kunstmest en het houden van vee komen broeikasgassen vrij</a:t>
            </a:r>
          </a:p>
          <a:p>
            <a:r>
              <a:rPr lang="nl-NL" sz="2400" dirty="0"/>
              <a:t>Broeikasgassen dragen bij aan de klimaatverandering </a:t>
            </a:r>
          </a:p>
        </p:txBody>
      </p:sp>
      <p:pic>
        <p:nvPicPr>
          <p:cNvPr id="5" name="Afbeelding 4"/>
          <p:cNvPicPr>
            <a:picLocks noChangeAspect="1"/>
          </p:cNvPicPr>
          <p:nvPr/>
        </p:nvPicPr>
        <p:blipFill>
          <a:blip r:embed="rId4"/>
          <a:stretch>
            <a:fillRect/>
          </a:stretch>
        </p:blipFill>
        <p:spPr>
          <a:xfrm>
            <a:off x="4275698" y="4060028"/>
            <a:ext cx="3151204" cy="1772552"/>
          </a:xfrm>
          <a:prstGeom prst="rect">
            <a:avLst/>
          </a:prstGeom>
        </p:spPr>
      </p:pic>
      <p:pic>
        <p:nvPicPr>
          <p:cNvPr id="6" name="Afbeelding 5"/>
          <p:cNvPicPr>
            <a:picLocks noChangeAspect="1"/>
          </p:cNvPicPr>
          <p:nvPr/>
        </p:nvPicPr>
        <p:blipFill>
          <a:blip r:embed="rId5"/>
          <a:stretch>
            <a:fillRect/>
          </a:stretch>
        </p:blipFill>
        <p:spPr>
          <a:xfrm>
            <a:off x="0" y="6165669"/>
            <a:ext cx="2169840" cy="692331"/>
          </a:xfrm>
          <a:prstGeom prst="rect">
            <a:avLst/>
          </a:prstGeom>
        </p:spPr>
      </p:pic>
    </p:spTree>
    <p:extLst>
      <p:ext uri="{BB962C8B-B14F-4D97-AF65-F5344CB8AC3E}">
        <p14:creationId xmlns:p14="http://schemas.microsoft.com/office/powerpoint/2010/main" val="302187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Aspecten</a:t>
            </a:r>
            <a:r>
              <a:rPr lang="nl-NL" sz="4000" dirty="0"/>
              <a:t> van duurzaamheid: waterverbruik</a:t>
            </a:r>
          </a:p>
        </p:txBody>
      </p:sp>
      <p:sp>
        <p:nvSpPr>
          <p:cNvPr id="3" name="Tijdelijke aanduiding voor inhoud 2"/>
          <p:cNvSpPr>
            <a:spLocks noGrp="1"/>
          </p:cNvSpPr>
          <p:nvPr>
            <p:ph idx="1"/>
          </p:nvPr>
        </p:nvSpPr>
        <p:spPr>
          <a:xfrm>
            <a:off x="838199" y="1574900"/>
            <a:ext cx="8867115" cy="2865543"/>
          </a:xfrm>
        </p:spPr>
        <p:txBody>
          <a:bodyPr>
            <a:noAutofit/>
          </a:bodyPr>
          <a:lstStyle/>
          <a:p>
            <a:r>
              <a:rPr lang="nl-NL" sz="2400" dirty="0"/>
              <a:t>Er is water nodig om voedsel te verbouwen</a:t>
            </a:r>
          </a:p>
          <a:p>
            <a:r>
              <a:rPr lang="nl-NL" sz="2400" dirty="0"/>
              <a:t>Ongeveer de helft van ons totale zoetwatergebruik wordt gebruikt voor het verbouwen van voedsel</a:t>
            </a:r>
          </a:p>
          <a:p>
            <a:r>
              <a:rPr lang="nl-NL" sz="2400" dirty="0"/>
              <a:t>Dit veroorzaakt vooral in droge, warme landen voor problemen</a:t>
            </a:r>
          </a:p>
        </p:txBody>
      </p:sp>
      <p:pic>
        <p:nvPicPr>
          <p:cNvPr id="4" name="Afbeelding 3"/>
          <p:cNvPicPr>
            <a:picLocks noChangeAspect="1"/>
          </p:cNvPicPr>
          <p:nvPr/>
        </p:nvPicPr>
        <p:blipFill>
          <a:blip r:embed="rId3"/>
          <a:stretch>
            <a:fillRect/>
          </a:stretch>
        </p:blipFill>
        <p:spPr>
          <a:xfrm>
            <a:off x="7280745" y="3679980"/>
            <a:ext cx="3554486" cy="2365955"/>
          </a:xfrm>
          <a:prstGeom prst="rect">
            <a:avLst/>
          </a:prstGeom>
        </p:spPr>
      </p:pic>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3777872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4348" y="453826"/>
            <a:ext cx="12204071" cy="486054"/>
          </a:xfrm>
        </p:spPr>
        <p:txBody>
          <a:bodyPr>
            <a:noAutofit/>
          </a:bodyPr>
          <a:lstStyle/>
          <a:p>
            <a:r>
              <a:rPr lang="nl-NL" sz="3600" dirty="0"/>
              <a:t>Aspecten van duurzaamheid: bestrijdingsmiddelen en mest</a:t>
            </a:r>
          </a:p>
        </p:txBody>
      </p:sp>
      <p:sp>
        <p:nvSpPr>
          <p:cNvPr id="3" name="Tijdelijke aanduiding voor inhoud 2"/>
          <p:cNvSpPr>
            <a:spLocks noGrp="1"/>
          </p:cNvSpPr>
          <p:nvPr>
            <p:ph idx="1"/>
          </p:nvPr>
        </p:nvSpPr>
        <p:spPr>
          <a:xfrm>
            <a:off x="697117" y="1372969"/>
            <a:ext cx="9206254" cy="3697058"/>
          </a:xfrm>
        </p:spPr>
        <p:txBody>
          <a:bodyPr>
            <a:normAutofit/>
          </a:bodyPr>
          <a:lstStyle/>
          <a:p>
            <a:r>
              <a:rPr lang="nl-NL" sz="2400" dirty="0"/>
              <a:t>Bij voedselproductie worden allerlei chemische stoffen gebruikt</a:t>
            </a:r>
          </a:p>
          <a:p>
            <a:r>
              <a:rPr lang="nl-NL" sz="2400" dirty="0"/>
              <a:t>Bestrijdingsmiddelen en (kunst)mest vervuilen de lucht, het water en de bodem </a:t>
            </a:r>
          </a:p>
          <a:p>
            <a:r>
              <a:rPr lang="nl-NL" sz="2400" dirty="0"/>
              <a:t>Teveel mest zorgt voor verzuring en vermesting van bodem en water </a:t>
            </a:r>
          </a:p>
        </p:txBody>
      </p:sp>
      <p:pic>
        <p:nvPicPr>
          <p:cNvPr id="4" name="Afbeelding 3"/>
          <p:cNvPicPr>
            <a:picLocks noChangeAspect="1"/>
          </p:cNvPicPr>
          <p:nvPr/>
        </p:nvPicPr>
        <p:blipFill>
          <a:blip r:embed="rId3"/>
          <a:stretch>
            <a:fillRect/>
          </a:stretch>
        </p:blipFill>
        <p:spPr>
          <a:xfrm>
            <a:off x="8003509" y="3440318"/>
            <a:ext cx="3799723" cy="2530616"/>
          </a:xfrm>
          <a:prstGeom prst="rect">
            <a:avLst/>
          </a:prstGeom>
        </p:spPr>
      </p:pic>
      <p:pic>
        <p:nvPicPr>
          <p:cNvPr id="5" name="Afbeelding 4"/>
          <p:cNvPicPr>
            <a:picLocks noChangeAspect="1"/>
          </p:cNvPicPr>
          <p:nvPr/>
        </p:nvPicPr>
        <p:blipFill>
          <a:blip r:embed="rId4"/>
          <a:stretch>
            <a:fillRect/>
          </a:stretch>
        </p:blipFill>
        <p:spPr>
          <a:xfrm>
            <a:off x="4697853" y="3883936"/>
            <a:ext cx="2811590" cy="1764743"/>
          </a:xfrm>
          <a:prstGeom prst="rect">
            <a:avLst/>
          </a:prstGeom>
        </p:spPr>
      </p:pic>
      <p:pic>
        <p:nvPicPr>
          <p:cNvPr id="6" name="Afbeelding 5"/>
          <p:cNvPicPr>
            <a:picLocks noChangeAspect="1"/>
          </p:cNvPicPr>
          <p:nvPr/>
        </p:nvPicPr>
        <p:blipFill>
          <a:blip r:embed="rId5"/>
          <a:stretch>
            <a:fillRect/>
          </a:stretch>
        </p:blipFill>
        <p:spPr>
          <a:xfrm>
            <a:off x="0" y="6165669"/>
            <a:ext cx="2169840" cy="692331"/>
          </a:xfrm>
          <a:prstGeom prst="rect">
            <a:avLst/>
          </a:prstGeom>
        </p:spPr>
      </p:pic>
    </p:spTree>
    <p:extLst>
      <p:ext uri="{BB962C8B-B14F-4D97-AF65-F5344CB8AC3E}">
        <p14:creationId xmlns:p14="http://schemas.microsoft.com/office/powerpoint/2010/main" val="2147431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5223" y="404664"/>
            <a:ext cx="10196992" cy="486054"/>
          </a:xfrm>
        </p:spPr>
        <p:txBody>
          <a:bodyPr>
            <a:noAutofit/>
          </a:bodyPr>
          <a:lstStyle/>
          <a:p>
            <a:r>
              <a:rPr lang="nl-NL" sz="3600" dirty="0"/>
              <a:t>Aspecten van duurzaamheid: smog en geluidsoverlast </a:t>
            </a:r>
          </a:p>
        </p:txBody>
      </p:sp>
      <p:sp>
        <p:nvSpPr>
          <p:cNvPr id="3" name="Tijdelijke aanduiding voor inhoud 2"/>
          <p:cNvSpPr>
            <a:spLocks noGrp="1"/>
          </p:cNvSpPr>
          <p:nvPr>
            <p:ph idx="1"/>
          </p:nvPr>
        </p:nvSpPr>
        <p:spPr>
          <a:xfrm>
            <a:off x="715223" y="1295500"/>
            <a:ext cx="10196992" cy="3697058"/>
          </a:xfrm>
        </p:spPr>
        <p:txBody>
          <a:bodyPr>
            <a:normAutofit/>
          </a:bodyPr>
          <a:lstStyle/>
          <a:p>
            <a:r>
              <a:rPr lang="nl-NL" sz="2400" dirty="0"/>
              <a:t>Eén op de drie vrachtwagens op de weg vervoert voedsel of hulpmiddelen om voedsel te maken.</a:t>
            </a:r>
          </a:p>
          <a:p>
            <a:r>
              <a:rPr lang="nl-NL" sz="2400" dirty="0"/>
              <a:t>Vrachtwagens zorgen voor smogvorming en dragen bij aan het broeikaseffect.</a:t>
            </a:r>
          </a:p>
          <a:p>
            <a:r>
              <a:rPr lang="nl-NL" sz="2400" dirty="0"/>
              <a:t>Voedselproductie zorgt in Nederland voor 1 vijfde van de smogvorming en 1 tiende van het geluidsoverlast.</a:t>
            </a:r>
          </a:p>
        </p:txBody>
      </p:sp>
      <p:pic>
        <p:nvPicPr>
          <p:cNvPr id="4" name="Afbeelding 3"/>
          <p:cNvPicPr>
            <a:picLocks noChangeAspect="1"/>
          </p:cNvPicPr>
          <p:nvPr/>
        </p:nvPicPr>
        <p:blipFill>
          <a:blip r:embed="rId3"/>
          <a:stretch>
            <a:fillRect/>
          </a:stretch>
        </p:blipFill>
        <p:spPr>
          <a:xfrm>
            <a:off x="6922894" y="3823657"/>
            <a:ext cx="2976368" cy="1921344"/>
          </a:xfrm>
          <a:prstGeom prst="rect">
            <a:avLst/>
          </a:prstGeom>
        </p:spPr>
      </p:pic>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2683957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Tips voor duurzamer eten</a:t>
            </a:r>
          </a:p>
        </p:txBody>
      </p:sp>
      <p:sp>
        <p:nvSpPr>
          <p:cNvPr id="3" name="Tijdelijke aanduiding voor inhoud 2"/>
          <p:cNvSpPr>
            <a:spLocks noGrp="1"/>
          </p:cNvSpPr>
          <p:nvPr>
            <p:ph idx="1"/>
          </p:nvPr>
        </p:nvSpPr>
        <p:spPr>
          <a:xfrm>
            <a:off x="916886" y="1690688"/>
            <a:ext cx="10182945" cy="3041389"/>
          </a:xfrm>
        </p:spPr>
        <p:txBody>
          <a:bodyPr>
            <a:normAutofit/>
          </a:bodyPr>
          <a:lstStyle/>
          <a:p>
            <a:r>
              <a:rPr lang="nl-NL" sz="2400" dirty="0"/>
              <a:t>Niet meer eten dan je nodig hebt.</a:t>
            </a:r>
          </a:p>
          <a:p>
            <a:r>
              <a:rPr lang="nl-NL" sz="2400" dirty="0"/>
              <a:t>Minder vlees eten en niet meer zuivel dan je nodig hebt.</a:t>
            </a:r>
          </a:p>
          <a:p>
            <a:r>
              <a:rPr lang="nl-NL" sz="2400" dirty="0"/>
              <a:t>Meer graanproducten, peulvruchten, groente en fruit eten.</a:t>
            </a:r>
          </a:p>
          <a:p>
            <a:r>
              <a:rPr lang="nl-NL" sz="2400" dirty="0"/>
              <a:t>Zo min mogelijk voedsel verspillen (door op maat te kopen en te koken).</a:t>
            </a:r>
          </a:p>
          <a:p>
            <a:r>
              <a:rPr lang="nl-NL" sz="2400" dirty="0"/>
              <a:t>Zo min mogelijk suikerhoudende dranken en alcohol </a:t>
            </a:r>
            <a:r>
              <a:rPr lang="nl-NL" dirty="0"/>
              <a:t>drinken.</a:t>
            </a:r>
          </a:p>
        </p:txBody>
      </p:sp>
      <p:pic>
        <p:nvPicPr>
          <p:cNvPr id="4" name="Afbeelding 3"/>
          <p:cNvPicPr>
            <a:picLocks noChangeAspect="1"/>
          </p:cNvPicPr>
          <p:nvPr/>
        </p:nvPicPr>
        <p:blipFill>
          <a:blip r:embed="rId3"/>
          <a:stretch>
            <a:fillRect/>
          </a:stretch>
        </p:blipFill>
        <p:spPr>
          <a:xfrm>
            <a:off x="9339625" y="3704196"/>
            <a:ext cx="2353444" cy="2353444"/>
          </a:xfrm>
          <a:prstGeom prst="rect">
            <a:avLst/>
          </a:prstGeom>
        </p:spPr>
      </p:pic>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1434822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Herkomst voedingsmiddelen</a:t>
            </a:r>
          </a:p>
        </p:txBody>
      </p:sp>
      <p:sp>
        <p:nvSpPr>
          <p:cNvPr id="3" name="Tijdelijke aanduiding voor inhoud 2"/>
          <p:cNvSpPr>
            <a:spLocks noGrp="1"/>
          </p:cNvSpPr>
          <p:nvPr>
            <p:ph idx="1"/>
          </p:nvPr>
        </p:nvSpPr>
        <p:spPr/>
        <p:txBody>
          <a:bodyPr>
            <a:normAutofit fontScale="92500" lnSpcReduction="20000"/>
          </a:bodyPr>
          <a:lstStyle/>
          <a:p>
            <a:pPr marL="0" indent="0">
              <a:buNone/>
            </a:pPr>
            <a:r>
              <a:rPr lang="nl-NL" sz="2600" dirty="0"/>
              <a:t>Voedingsmiddelen kunnen van ver komen maar ook van heel dichtbij</a:t>
            </a:r>
          </a:p>
          <a:p>
            <a:endParaRPr lang="nl-NL" sz="2600" dirty="0"/>
          </a:p>
          <a:p>
            <a:pPr marL="0" indent="0">
              <a:buNone/>
            </a:pPr>
            <a:r>
              <a:rPr lang="nl-NL" sz="2600" dirty="0"/>
              <a:t>Keuringsdienst van Waarde - Kipfilet</a:t>
            </a:r>
          </a:p>
          <a:p>
            <a:pPr marL="0" indent="0">
              <a:buNone/>
            </a:pPr>
            <a:r>
              <a:rPr lang="nl-NL" sz="2600" dirty="0">
                <a:hlinkClick r:id="rId2"/>
              </a:rPr>
              <a:t>https://www.youtube.com/watch?v=D0t7MUiQids</a:t>
            </a:r>
            <a:r>
              <a:rPr lang="nl-NL" sz="2600" dirty="0"/>
              <a:t> </a:t>
            </a:r>
          </a:p>
          <a:p>
            <a:pPr marL="0" indent="0">
              <a:buNone/>
            </a:pPr>
            <a:endParaRPr lang="nl-NL" sz="2600" dirty="0"/>
          </a:p>
          <a:p>
            <a:pPr marL="0" indent="0">
              <a:buNone/>
            </a:pPr>
            <a:r>
              <a:rPr lang="nl-NL" sz="2600" dirty="0"/>
              <a:t>Weet jij waar jouw eten vandaan komt?</a:t>
            </a:r>
          </a:p>
          <a:p>
            <a:pPr marL="0" indent="0">
              <a:buNone/>
            </a:pPr>
            <a:r>
              <a:rPr lang="nl-NL" sz="2600" dirty="0">
                <a:hlinkClick r:id="rId3"/>
              </a:rPr>
              <a:t>http://www.voedingscentrum.nl/nl/nieuws/weet-jij-waar-jouw-eten-vandaan-komt-.aspx</a:t>
            </a:r>
            <a:r>
              <a:rPr lang="nl-NL" sz="2600" dirty="0"/>
              <a:t> </a:t>
            </a:r>
          </a:p>
          <a:p>
            <a:endParaRPr lang="nl-NL" sz="2600" dirty="0"/>
          </a:p>
          <a:p>
            <a:pPr marL="0" indent="0">
              <a:buNone/>
            </a:pPr>
            <a:r>
              <a:rPr lang="nl-NL" sz="2600" dirty="0"/>
              <a:t>Herkomst op etiket</a:t>
            </a:r>
          </a:p>
          <a:p>
            <a:pPr marL="0" indent="0">
              <a:buNone/>
            </a:pPr>
            <a:r>
              <a:rPr lang="nl-NL" sz="2600" dirty="0">
                <a:hlinkClick r:id="rId4"/>
              </a:rPr>
              <a:t>http://www.voedingscentrum.nl/nl/mijn-boodschappen/eten-kopen/etiketten-lezen/hoe-zie-ik-op-het-etiket-waar-een-product-vandaan-komt.aspx</a:t>
            </a:r>
            <a:r>
              <a:rPr lang="nl-NL" sz="2600" dirty="0"/>
              <a:t> </a:t>
            </a:r>
          </a:p>
          <a:p>
            <a:endParaRPr lang="nl-NL" dirty="0"/>
          </a:p>
        </p:txBody>
      </p:sp>
      <p:pic>
        <p:nvPicPr>
          <p:cNvPr id="4" name="Afbeelding 3"/>
          <p:cNvPicPr>
            <a:picLocks noChangeAspect="1"/>
          </p:cNvPicPr>
          <p:nvPr/>
        </p:nvPicPr>
        <p:blipFill>
          <a:blip r:embed="rId5"/>
          <a:stretch>
            <a:fillRect/>
          </a:stretch>
        </p:blipFill>
        <p:spPr>
          <a:xfrm>
            <a:off x="0" y="6165669"/>
            <a:ext cx="2169840" cy="692331"/>
          </a:xfrm>
          <a:prstGeom prst="rect">
            <a:avLst/>
          </a:prstGeom>
        </p:spPr>
      </p:pic>
    </p:spTree>
    <p:extLst>
      <p:ext uri="{BB962C8B-B14F-4D97-AF65-F5344CB8AC3E}">
        <p14:creationId xmlns:p14="http://schemas.microsoft.com/office/powerpoint/2010/main" val="1395293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494769" y="0"/>
            <a:ext cx="556077"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Rectangle 3"/>
          <p:cNvSpPr>
            <a:spLocks noChangeArrowheads="1"/>
          </p:cNvSpPr>
          <p:nvPr/>
        </p:nvSpPr>
        <p:spPr bwMode="auto">
          <a:xfrm>
            <a:off x="2502197" y="758201"/>
            <a:ext cx="3996400" cy="7694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r>
              <a:rPr lang="nl-NL" sz="1100" b="1">
                <a:solidFill>
                  <a:srgbClr val="0070C0"/>
                </a:solidFill>
                <a:ea typeface="Calibri" pitchFamily="34" charset="0"/>
                <a:cs typeface="Arial" charset="0"/>
              </a:rPr>
              <a:t>Leerdoel </a:t>
            </a:r>
            <a:br>
              <a:rPr lang="nl-NL" sz="1100" b="1">
                <a:solidFill>
                  <a:srgbClr val="0070C0"/>
                </a:solidFill>
                <a:ea typeface="Calibri" pitchFamily="34" charset="0"/>
                <a:cs typeface="Arial" charset="0"/>
              </a:rPr>
            </a:br>
            <a:r>
              <a:rPr lang="nl-NL" sz="1100">
                <a:ea typeface="Calibri" pitchFamily="34" charset="0"/>
                <a:cs typeface="Arial" charset="0"/>
              </a:rPr>
              <a:t>Je ben op de hoogte van de duurzame aspecten binnen de verschillende specialisaties. </a:t>
            </a:r>
          </a:p>
          <a:p>
            <a:r>
              <a:rPr lang="nl-NL" sz="1100">
                <a:ea typeface="Calibri" pitchFamily="34" charset="0"/>
                <a:cs typeface="Arial" charset="0"/>
              </a:rPr>
              <a:t>Je informatie verzamelen door middel van deskresearch. </a:t>
            </a:r>
          </a:p>
        </p:txBody>
      </p:sp>
      <p:sp>
        <p:nvSpPr>
          <p:cNvPr id="7" name="Rectangle 4"/>
          <p:cNvSpPr>
            <a:spLocks noChangeArrowheads="1"/>
          </p:cNvSpPr>
          <p:nvPr/>
        </p:nvSpPr>
        <p:spPr bwMode="auto">
          <a:xfrm>
            <a:off x="2502197" y="1705185"/>
            <a:ext cx="3996400" cy="16158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r>
              <a:rPr lang="nl-NL" sz="1100" b="1">
                <a:solidFill>
                  <a:srgbClr val="0070C0"/>
                </a:solidFill>
                <a:ea typeface="Calibri" pitchFamily="34" charset="0"/>
                <a:cs typeface="Arial" charset="0"/>
              </a:rPr>
              <a:t>Leerproduct</a:t>
            </a:r>
          </a:p>
          <a:p>
            <a:r>
              <a:rPr lang="nl-NL" sz="1100">
                <a:ea typeface="Calibri" pitchFamily="34" charset="0"/>
                <a:cs typeface="Arial" charset="0"/>
              </a:rPr>
              <a:t>Een verslag over de duurzame aspecten binnen een specialisatie. Je kiest één specialisatie. In het verslag behandel je minimaal:</a:t>
            </a:r>
          </a:p>
          <a:p>
            <a:pPr marL="171450" indent="-171450">
              <a:buFontTx/>
              <a:buChar char="-"/>
            </a:pPr>
            <a:r>
              <a:rPr lang="nl-NL" sz="1100">
                <a:ea typeface="Calibri" pitchFamily="34" charset="0"/>
                <a:cs typeface="Arial" charset="0"/>
              </a:rPr>
              <a:t>Duurzaamheid op het gebied van natuur en milieu </a:t>
            </a:r>
          </a:p>
          <a:p>
            <a:pPr marL="171450" indent="-171450">
              <a:buFontTx/>
              <a:buChar char="-"/>
            </a:pPr>
            <a:r>
              <a:rPr lang="nl-NL" sz="1100">
                <a:ea typeface="Calibri" pitchFamily="34" charset="0"/>
                <a:cs typeface="Arial" charset="0"/>
              </a:rPr>
              <a:t>Duurzaamheid op het gebied van mens en maatschappij</a:t>
            </a:r>
          </a:p>
          <a:p>
            <a:pPr marL="171450" indent="-171450">
              <a:buFontTx/>
              <a:buChar char="-"/>
            </a:pPr>
            <a:r>
              <a:rPr lang="nl-NL" sz="1100">
                <a:ea typeface="Calibri" pitchFamily="34" charset="0"/>
                <a:cs typeface="Arial" charset="0"/>
              </a:rPr>
              <a:t>Een probleem met duurzaamheid dat op dit moment speelt binnen het gebied </a:t>
            </a:r>
          </a:p>
          <a:p>
            <a:pPr marL="171450" indent="-171450">
              <a:buFontTx/>
              <a:buChar char="-"/>
            </a:pPr>
            <a:r>
              <a:rPr lang="nl-NL" sz="1100">
                <a:ea typeface="Calibri" pitchFamily="34" charset="0"/>
                <a:cs typeface="Arial" charset="0"/>
              </a:rPr>
              <a:t>3 duurzame ontwikkelingen die op dit moment plaatsvinden</a:t>
            </a:r>
          </a:p>
          <a:p>
            <a:pPr marL="171450" indent="-171450">
              <a:buFontTx/>
              <a:buChar char="-"/>
            </a:pPr>
            <a:r>
              <a:rPr lang="nl-NL" sz="1100">
                <a:ea typeface="Calibri" pitchFamily="34" charset="0"/>
                <a:cs typeface="Arial" charset="0"/>
              </a:rPr>
              <a:t>Jouw mening over duurzaamheid binnen de specialisatie </a:t>
            </a:r>
          </a:p>
        </p:txBody>
      </p:sp>
      <p:sp>
        <p:nvSpPr>
          <p:cNvPr id="8" name="Rectangle 5"/>
          <p:cNvSpPr>
            <a:spLocks noChangeArrowheads="1"/>
          </p:cNvSpPr>
          <p:nvPr/>
        </p:nvSpPr>
        <p:spPr bwMode="auto">
          <a:xfrm>
            <a:off x="2502197" y="3540329"/>
            <a:ext cx="3996400" cy="29700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t">
            <a:spAutoFit/>
          </a:bodyPr>
          <a:lstStyle/>
          <a:p>
            <a:pPr>
              <a:defRPr/>
            </a:pPr>
            <a:r>
              <a:rPr lang="nl-NL" sz="1100" b="1" err="1">
                <a:solidFill>
                  <a:srgbClr val="0070C0"/>
                </a:solidFill>
                <a:ea typeface="Calibri" pitchFamily="34" charset="0"/>
                <a:cs typeface="Arial" charset="0"/>
              </a:rPr>
              <a:t>Leerpad</a:t>
            </a:r>
            <a:r>
              <a:rPr lang="nl-NL" sz="1100" b="1">
                <a:solidFill>
                  <a:srgbClr val="0070C0"/>
                </a:solidFill>
                <a:ea typeface="Calibri" pitchFamily="34" charset="0"/>
                <a:cs typeface="Arial" charset="0"/>
              </a:rPr>
              <a:t>                                                                                      </a:t>
            </a:r>
          </a:p>
          <a:p>
            <a:pPr marL="171450" indent="-171450">
              <a:buFont typeface="Arial" panose="020B0604020202020204" pitchFamily="34" charset="0"/>
              <a:buChar char="•"/>
              <a:defRPr/>
            </a:pPr>
            <a:r>
              <a:rPr lang="nl-NL" sz="1100">
                <a:ea typeface="Calibri" pitchFamily="34" charset="0"/>
                <a:cs typeface="Arial" charset="0"/>
              </a:rPr>
              <a:t>Kies de specialisatie die je het meest aanspreekt en waar je je graag verder in wilt verdiepen.</a:t>
            </a:r>
          </a:p>
          <a:p>
            <a:pPr marL="171450" indent="-171450">
              <a:buFont typeface="Arial" panose="020B0604020202020204" pitchFamily="34" charset="0"/>
              <a:buChar char="•"/>
              <a:defRPr/>
            </a:pPr>
            <a:r>
              <a:rPr lang="nl-NL" sz="1100">
                <a:ea typeface="Calibri" pitchFamily="34" charset="0"/>
                <a:cs typeface="Arial" charset="0"/>
              </a:rPr>
              <a:t>Je gaat op zoek naar minimaal 6 verdiepende artikelen die iets schrijven over duurzaamheid in de sector. </a:t>
            </a:r>
          </a:p>
          <a:p>
            <a:pPr marL="171450" indent="-171450">
              <a:buFont typeface="Arial" panose="020B0604020202020204" pitchFamily="34" charset="0"/>
              <a:buChar char="•"/>
              <a:defRPr/>
            </a:pPr>
            <a:r>
              <a:rPr lang="nl-NL" sz="1100">
                <a:ea typeface="Calibri" pitchFamily="34" charset="0"/>
                <a:cs typeface="Arial" charset="0"/>
              </a:rPr>
              <a:t>Deze lees je allemaal door en je probeert een mening te vormen over het thema. Eventueel ga je nog op zoek naar extra verdiepingsmateriaal in de vorm van filmpjes, vlogs, blogs, etc. </a:t>
            </a:r>
          </a:p>
          <a:p>
            <a:pPr marL="171450" indent="-171450">
              <a:buFont typeface="Arial" panose="020B0604020202020204" pitchFamily="34" charset="0"/>
              <a:buChar char="•"/>
              <a:defRPr/>
            </a:pPr>
            <a:r>
              <a:rPr lang="nl-NL" sz="1100">
                <a:ea typeface="Calibri" pitchFamily="34" charset="0"/>
                <a:cs typeface="Arial" charset="0"/>
              </a:rPr>
              <a:t>Beschrijf de verschillende aspecten van duurzaamheid binnen de specialisatie. </a:t>
            </a:r>
          </a:p>
          <a:p>
            <a:pPr marL="171450" indent="-171450">
              <a:buFont typeface="Arial" panose="020B0604020202020204" pitchFamily="34" charset="0"/>
              <a:buChar char="•"/>
              <a:defRPr/>
            </a:pPr>
            <a:r>
              <a:rPr lang="nl-NL" sz="1100">
                <a:ea typeface="Calibri" pitchFamily="34" charset="0"/>
                <a:cs typeface="Arial" charset="0"/>
              </a:rPr>
              <a:t>In elke specialisatie zijn ook problemen en/of uitdagingen. Ga op zoek naar een probleem dat op dit moment speelt.</a:t>
            </a:r>
          </a:p>
          <a:p>
            <a:pPr marL="171450" indent="-171450">
              <a:buFont typeface="Arial" panose="020B0604020202020204" pitchFamily="34" charset="0"/>
              <a:buChar char="•"/>
              <a:defRPr/>
            </a:pPr>
            <a:r>
              <a:rPr lang="nl-NL" sz="1100">
                <a:ea typeface="Calibri" pitchFamily="34" charset="0"/>
                <a:cs typeface="Arial" charset="0"/>
              </a:rPr>
              <a:t>Zoek op welke ontwikkelingen er gaande zijn, vaak zijn deze ontwikkelingen een reactie op de problemen/uitdagingen. </a:t>
            </a:r>
          </a:p>
          <a:p>
            <a:pPr marL="171450" indent="-171450">
              <a:buFont typeface="Arial" panose="020B0604020202020204" pitchFamily="34" charset="0"/>
              <a:buChar char="•"/>
              <a:defRPr/>
            </a:pPr>
            <a:r>
              <a:rPr lang="nl-NL" sz="1100">
                <a:ea typeface="Calibri" pitchFamily="34" charset="0"/>
                <a:cs typeface="Arial" charset="0"/>
              </a:rPr>
              <a:t>Schrijf een individueel verslag volgens bovenstaande indeling. </a:t>
            </a:r>
          </a:p>
          <a:p>
            <a:pPr marL="171450" indent="-171450">
              <a:buFont typeface="Arial" panose="020B0604020202020204" pitchFamily="34" charset="0"/>
              <a:buChar char="•"/>
              <a:defRPr/>
            </a:pPr>
            <a:r>
              <a:rPr lang="nl-NL" sz="1100">
                <a:ea typeface="Calibri" pitchFamily="34" charset="0"/>
                <a:cs typeface="Arial" charset="0"/>
              </a:rPr>
              <a:t>Denk aan de APA bronvermelding. De artikelen moeten terug te vinden omdat ze in je document netjes zijn toegevoegd. </a:t>
            </a:r>
          </a:p>
        </p:txBody>
      </p:sp>
      <p:sp>
        <p:nvSpPr>
          <p:cNvPr id="9" name="Rectangle 6"/>
          <p:cNvSpPr>
            <a:spLocks noChangeArrowheads="1"/>
          </p:cNvSpPr>
          <p:nvPr/>
        </p:nvSpPr>
        <p:spPr bwMode="auto">
          <a:xfrm>
            <a:off x="7115690" y="676481"/>
            <a:ext cx="3328606" cy="17851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defRPr/>
            </a:pPr>
            <a:r>
              <a:rPr lang="nl-NL" sz="1100" b="1" dirty="0">
                <a:solidFill>
                  <a:srgbClr val="0070C0"/>
                </a:solidFill>
                <a:ea typeface="Calibri" pitchFamily="34" charset="0"/>
                <a:cs typeface="Arial" charset="0"/>
              </a:rPr>
              <a:t>Samenwerken</a:t>
            </a:r>
            <a:r>
              <a:rPr lang="nl-NL" sz="1100" b="1" dirty="0">
                <a:ea typeface="Calibri" pitchFamily="34" charset="0"/>
                <a:cs typeface="Arial" charset="0"/>
              </a:rPr>
              <a:t>		</a:t>
            </a:r>
            <a:endParaRPr lang="nl-NL" sz="1100" b="1" dirty="0">
              <a:solidFill>
                <a:srgbClr val="0070C0"/>
              </a:solidFill>
              <a:ea typeface="Calibri" pitchFamily="34" charset="0"/>
              <a:cs typeface="Arial" charset="0"/>
            </a:endParaRPr>
          </a:p>
          <a:p>
            <a:pPr indent="-171450" fontAlgn="base">
              <a:spcBef>
                <a:spcPct val="0"/>
              </a:spcBef>
              <a:spcAft>
                <a:spcPct val="0"/>
              </a:spcAft>
              <a:buFont typeface="Arial" pitchFamily="34" charset="0"/>
              <a:buChar char="•"/>
              <a:defRPr/>
            </a:pPr>
            <a:r>
              <a:rPr lang="nl-NL" sz="1100" dirty="0">
                <a:ea typeface="Calibri" pitchFamily="34" charset="0"/>
                <a:cs typeface="Arial" panose="020B0604020202020204" pitchFamily="34" charset="0"/>
              </a:rPr>
              <a:t>Dit product maak je alleen.</a:t>
            </a:r>
          </a:p>
          <a:p>
            <a:pPr indent="-171450" fontAlgn="base">
              <a:spcBef>
                <a:spcPct val="0"/>
              </a:spcBef>
              <a:spcAft>
                <a:spcPct val="0"/>
              </a:spcAft>
              <a:buFont typeface="Arial" pitchFamily="34" charset="0"/>
              <a:buChar char="•"/>
              <a:defRPr/>
            </a:pPr>
            <a:r>
              <a:rPr lang="nl-NL" sz="1100" dirty="0">
                <a:ea typeface="Calibri" pitchFamily="34" charset="0"/>
                <a:cs typeface="Arial" panose="020B0604020202020204" pitchFamily="34" charset="0"/>
              </a:rPr>
              <a:t>Lever je product in via Teams</a:t>
            </a:r>
          </a:p>
          <a:p>
            <a:pPr indent="-171450" fontAlgn="base">
              <a:spcBef>
                <a:spcPct val="0"/>
              </a:spcBef>
              <a:spcAft>
                <a:spcPct val="0"/>
              </a:spcAft>
              <a:buFont typeface="Arial" pitchFamily="34" charset="0"/>
              <a:buChar char="•"/>
              <a:defRPr/>
            </a:pPr>
            <a:r>
              <a:rPr lang="nl-NL" sz="1100" dirty="0">
                <a:ea typeface="Calibri" pitchFamily="34" charset="0"/>
                <a:cs typeface="Arial" panose="020B0604020202020204" pitchFamily="34" charset="0"/>
              </a:rPr>
              <a:t>Je wordt een groepje feedback </a:t>
            </a:r>
            <a:r>
              <a:rPr lang="nl-NL" sz="1100" dirty="0" err="1">
                <a:ea typeface="Calibri" pitchFamily="34" charset="0"/>
                <a:cs typeface="Arial" panose="020B0604020202020204" pitchFamily="34" charset="0"/>
              </a:rPr>
              <a:t>friends</a:t>
            </a:r>
            <a:r>
              <a:rPr lang="nl-NL" sz="1100" dirty="0">
                <a:ea typeface="Calibri" pitchFamily="34" charset="0"/>
                <a:cs typeface="Arial" panose="020B0604020202020204" pitchFamily="34" charset="0"/>
              </a:rPr>
              <a:t> geplaatst</a:t>
            </a:r>
          </a:p>
          <a:p>
            <a:pPr indent="-171450" fontAlgn="base">
              <a:spcBef>
                <a:spcPct val="0"/>
              </a:spcBef>
              <a:spcAft>
                <a:spcPct val="0"/>
              </a:spcAft>
              <a:buFont typeface="Arial" pitchFamily="34" charset="0"/>
              <a:buChar char="•"/>
              <a:defRPr/>
            </a:pPr>
            <a:r>
              <a:rPr lang="nl-NL" sz="1100" dirty="0">
                <a:ea typeface="Calibri" pitchFamily="34" charset="0"/>
                <a:cs typeface="Arial" panose="020B0604020202020204" pitchFamily="34" charset="0"/>
              </a:rPr>
              <a:t>Geef feedback op de producten van anderen en ontvang feedback</a:t>
            </a:r>
          </a:p>
          <a:p>
            <a:pPr indent="-171450" fontAlgn="base">
              <a:spcBef>
                <a:spcPct val="0"/>
              </a:spcBef>
              <a:spcAft>
                <a:spcPct val="0"/>
              </a:spcAft>
              <a:buFont typeface="Arial" pitchFamily="34" charset="0"/>
              <a:buChar char="•"/>
              <a:defRPr/>
            </a:pPr>
            <a:r>
              <a:rPr lang="nl-NL" sz="1100" dirty="0">
                <a:cs typeface="Arial" panose="020B0604020202020204" pitchFamily="34" charset="0"/>
              </a:rPr>
              <a:t>Beschrijf in je reflectieverslag hoe je het feedback geven ervaren hebt. </a:t>
            </a:r>
          </a:p>
          <a:p>
            <a:pPr indent="-171450" fontAlgn="base">
              <a:spcBef>
                <a:spcPct val="0"/>
              </a:spcBef>
              <a:spcAft>
                <a:spcPct val="0"/>
              </a:spcAft>
              <a:buFont typeface="Arial" pitchFamily="34" charset="0"/>
              <a:buChar char="•"/>
              <a:defRPr/>
            </a:pPr>
            <a:endParaRPr lang="nl-NL" sz="1100" dirty="0">
              <a:cs typeface="Arial" panose="020B0604020202020204" pitchFamily="34" charset="0"/>
            </a:endParaRPr>
          </a:p>
          <a:p>
            <a:pPr lvl="0" fontAlgn="base">
              <a:spcBef>
                <a:spcPct val="0"/>
              </a:spcBef>
              <a:spcAft>
                <a:spcPct val="0"/>
              </a:spcAft>
              <a:defRPr/>
            </a:pPr>
            <a:r>
              <a:rPr lang="nl-NL" sz="1100" dirty="0">
                <a:cs typeface="Arial" panose="020B0604020202020204" pitchFamily="34" charset="0"/>
              </a:rPr>
              <a:t>Deadline product: 10 december 2020</a:t>
            </a:r>
          </a:p>
        </p:txBody>
      </p:sp>
      <p:sp>
        <p:nvSpPr>
          <p:cNvPr id="10" name="Rectangle 8"/>
          <p:cNvSpPr>
            <a:spLocks noChangeArrowheads="1"/>
          </p:cNvSpPr>
          <p:nvPr/>
        </p:nvSpPr>
        <p:spPr bwMode="auto">
          <a:xfrm>
            <a:off x="7115689" y="2485021"/>
            <a:ext cx="3328606" cy="9387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defRPr/>
            </a:pPr>
            <a:r>
              <a:rPr lang="nl-NL" sz="1100" b="1">
                <a:solidFill>
                  <a:srgbClr val="0070C0"/>
                </a:solidFill>
                <a:ea typeface="Calibri" pitchFamily="34" charset="0"/>
                <a:cs typeface="Arial" charset="0"/>
              </a:rPr>
              <a:t>Bijeenkomsten</a:t>
            </a:r>
          </a:p>
          <a:p>
            <a:pPr marL="171450" indent="-171450">
              <a:buFont typeface="Arial" pitchFamily="34" charset="0"/>
              <a:buChar char="•"/>
              <a:defRPr/>
            </a:pPr>
            <a:r>
              <a:rPr lang="nl-NL" sz="1100">
                <a:ea typeface="Calibri" pitchFamily="34" charset="0"/>
                <a:cs typeface="Arial" charset="0"/>
              </a:rPr>
              <a:t>Introductie leerarrangement</a:t>
            </a:r>
          </a:p>
          <a:p>
            <a:pPr marL="171450" indent="-171450">
              <a:buFont typeface="Arial" pitchFamily="34" charset="0"/>
              <a:buChar char="•"/>
              <a:defRPr/>
            </a:pPr>
            <a:r>
              <a:rPr lang="nl-NL" sz="1100">
                <a:ea typeface="Calibri" pitchFamily="34" charset="0"/>
                <a:cs typeface="Arial" charset="0"/>
              </a:rPr>
              <a:t>Expert lessen </a:t>
            </a:r>
          </a:p>
          <a:p>
            <a:pPr marL="171450" indent="-171450">
              <a:buFont typeface="Arial" pitchFamily="34" charset="0"/>
              <a:buChar char="•"/>
              <a:defRPr/>
            </a:pPr>
            <a:r>
              <a:rPr lang="nl-NL" sz="1100">
                <a:ea typeface="Calibri" pitchFamily="34" charset="0"/>
                <a:cs typeface="Arial" charset="0"/>
              </a:rPr>
              <a:t>Lessen duurzame ontwikkeling/Verborgen impact</a:t>
            </a:r>
          </a:p>
          <a:p>
            <a:pPr marL="171450" indent="-171450">
              <a:buFont typeface="Arial" pitchFamily="34" charset="0"/>
              <a:buChar char="•"/>
              <a:defRPr/>
            </a:pPr>
            <a:r>
              <a:rPr lang="nl-NL" sz="1100">
                <a:ea typeface="Calibri" pitchFamily="34" charset="0"/>
                <a:cs typeface="Arial" charset="0"/>
              </a:rPr>
              <a:t>Zelfwerkuren</a:t>
            </a:r>
          </a:p>
        </p:txBody>
      </p:sp>
      <p:sp>
        <p:nvSpPr>
          <p:cNvPr id="11" name="Rectangle 8"/>
          <p:cNvSpPr>
            <a:spLocks noChangeArrowheads="1"/>
          </p:cNvSpPr>
          <p:nvPr/>
        </p:nvSpPr>
        <p:spPr bwMode="auto">
          <a:xfrm>
            <a:off x="7115689" y="3549375"/>
            <a:ext cx="3328606" cy="9387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defRPr/>
            </a:pPr>
            <a:r>
              <a:rPr lang="nl-NL" sz="1100" b="1">
                <a:solidFill>
                  <a:srgbClr val="0070C0"/>
                </a:solidFill>
                <a:ea typeface="Calibri" pitchFamily="34" charset="0"/>
                <a:cs typeface="Arial" charset="0"/>
              </a:rPr>
              <a:t>Bronnen</a:t>
            </a:r>
          </a:p>
          <a:p>
            <a:pPr>
              <a:defRPr/>
            </a:pPr>
            <a:r>
              <a:rPr lang="nl-NL" sz="1100">
                <a:ea typeface="Calibri" pitchFamily="34" charset="0"/>
                <a:cs typeface="Arial" charset="0"/>
              </a:rPr>
              <a:t>VLC, De verborgen impact, internet onderwerpen: duurzaamheid, duurzame ontwikkeling, </a:t>
            </a:r>
            <a:r>
              <a:rPr lang="nl-NL" sz="1100" err="1">
                <a:ea typeface="Calibri" pitchFamily="34" charset="0"/>
                <a:cs typeface="Arial" charset="0"/>
              </a:rPr>
              <a:t>foodwaste</a:t>
            </a:r>
            <a:r>
              <a:rPr lang="nl-NL" sz="1100">
                <a:ea typeface="Calibri" pitchFamily="34" charset="0"/>
                <a:cs typeface="Arial" charset="0"/>
              </a:rPr>
              <a:t>, klimaatadaptatie, klimaatneutraal, energieneutraal, duurzame evenementen </a:t>
            </a:r>
            <a:endParaRPr lang="nl-NL" sz="1100" b="1">
              <a:solidFill>
                <a:srgbClr val="0070C0"/>
              </a:solidFill>
              <a:ea typeface="Calibri" pitchFamily="34" charset="0"/>
              <a:cs typeface="Arial" charset="0"/>
            </a:endParaRPr>
          </a:p>
        </p:txBody>
      </p:sp>
      <p:sp>
        <p:nvSpPr>
          <p:cNvPr id="12" name="Rechthoek 11"/>
          <p:cNvSpPr/>
          <p:nvPr/>
        </p:nvSpPr>
        <p:spPr>
          <a:xfrm>
            <a:off x="2032001" y="6607973"/>
            <a:ext cx="8636000" cy="266389"/>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4" name="Text Box 96"/>
          <p:cNvSpPr txBox="1">
            <a:spLocks noChangeArrowheads="1"/>
          </p:cNvSpPr>
          <p:nvPr/>
        </p:nvSpPr>
        <p:spPr bwMode="auto">
          <a:xfrm>
            <a:off x="2979738" y="496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p>
        </p:txBody>
      </p:sp>
      <p:sp>
        <p:nvSpPr>
          <p:cNvPr id="15" name="Text Box 103"/>
          <p:cNvSpPr txBox="1">
            <a:spLocks noChangeArrowheads="1"/>
          </p:cNvSpPr>
          <p:nvPr/>
        </p:nvSpPr>
        <p:spPr bwMode="auto">
          <a:xfrm>
            <a:off x="184785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p>
        </p:txBody>
      </p:sp>
      <p:sp>
        <p:nvSpPr>
          <p:cNvPr id="16" name="Text Box 105"/>
          <p:cNvSpPr txBox="1">
            <a:spLocks noChangeArrowheads="1"/>
          </p:cNvSpPr>
          <p:nvPr/>
        </p:nvSpPr>
        <p:spPr bwMode="auto">
          <a:xfrm>
            <a:off x="1847850" y="278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p>
        </p:txBody>
      </p:sp>
      <p:sp>
        <p:nvSpPr>
          <p:cNvPr id="17" name="Rechthoek 1"/>
          <p:cNvSpPr>
            <a:spLocks noChangeArrowheads="1"/>
          </p:cNvSpPr>
          <p:nvPr/>
        </p:nvSpPr>
        <p:spPr bwMode="auto">
          <a:xfrm>
            <a:off x="2567424" y="130755"/>
            <a:ext cx="8028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nl-NL" sz="2800" dirty="0">
                <a:latin typeface="Calibri" pitchFamily="34" charset="0"/>
              </a:rPr>
              <a:t>2021_DWI_2_Duurzaamheid in een specialisatie</a:t>
            </a:r>
          </a:p>
        </p:txBody>
      </p:sp>
      <p:pic>
        <p:nvPicPr>
          <p:cNvPr id="18" name="Afbeelding 17"/>
          <p:cNvPicPr>
            <a:picLocks noChangeAspect="1"/>
          </p:cNvPicPr>
          <p:nvPr/>
        </p:nvPicPr>
        <p:blipFill>
          <a:blip r:embed="rId3" cstate="print"/>
          <a:stretch>
            <a:fillRect/>
          </a:stretch>
        </p:blipFill>
        <p:spPr>
          <a:xfrm>
            <a:off x="1493415" y="0"/>
            <a:ext cx="1053380" cy="756400"/>
          </a:xfrm>
          <a:prstGeom prst="rect">
            <a:avLst/>
          </a:prstGeom>
        </p:spPr>
      </p:pic>
      <p:pic>
        <p:nvPicPr>
          <p:cNvPr id="19" name="Afbeelding 18"/>
          <p:cNvPicPr>
            <a:picLocks noChangeAspect="1"/>
          </p:cNvPicPr>
          <p:nvPr/>
        </p:nvPicPr>
        <p:blipFill rotWithShape="1">
          <a:blip r:embed="rId4" cstate="print"/>
          <a:srcRect l="21805" r="10840"/>
          <a:stretch/>
        </p:blipFill>
        <p:spPr>
          <a:xfrm>
            <a:off x="2141559" y="758201"/>
            <a:ext cx="299335" cy="412425"/>
          </a:xfrm>
          <a:prstGeom prst="rect">
            <a:avLst/>
          </a:prstGeom>
        </p:spPr>
      </p:pic>
      <p:pic>
        <p:nvPicPr>
          <p:cNvPr id="20" name="Afbeelding 19"/>
          <p:cNvPicPr>
            <a:picLocks noChangeAspect="1"/>
          </p:cNvPicPr>
          <p:nvPr/>
        </p:nvPicPr>
        <p:blipFill>
          <a:blip r:embed="rId5" cstate="print"/>
          <a:stretch>
            <a:fillRect/>
          </a:stretch>
        </p:blipFill>
        <p:spPr>
          <a:xfrm>
            <a:off x="2167175" y="1794787"/>
            <a:ext cx="263290" cy="321303"/>
          </a:xfrm>
          <a:prstGeom prst="rect">
            <a:avLst/>
          </a:prstGeom>
        </p:spPr>
      </p:pic>
      <p:pic>
        <p:nvPicPr>
          <p:cNvPr id="21" name="Afbeelding 20"/>
          <p:cNvPicPr>
            <a:picLocks noChangeAspect="1"/>
          </p:cNvPicPr>
          <p:nvPr/>
        </p:nvPicPr>
        <p:blipFill>
          <a:blip r:embed="rId6" cstate="print"/>
          <a:stretch>
            <a:fillRect/>
          </a:stretch>
        </p:blipFill>
        <p:spPr>
          <a:xfrm>
            <a:off x="2198693" y="3549375"/>
            <a:ext cx="266283" cy="416301"/>
          </a:xfrm>
          <a:prstGeom prst="rect">
            <a:avLst/>
          </a:prstGeom>
        </p:spPr>
      </p:pic>
      <p:pic>
        <p:nvPicPr>
          <p:cNvPr id="22" name="Afbeelding 21"/>
          <p:cNvPicPr>
            <a:picLocks noChangeAspect="1"/>
          </p:cNvPicPr>
          <p:nvPr/>
        </p:nvPicPr>
        <p:blipFill>
          <a:blip r:embed="rId7" cstate="print"/>
          <a:stretch>
            <a:fillRect/>
          </a:stretch>
        </p:blipFill>
        <p:spPr>
          <a:xfrm>
            <a:off x="6640250" y="766702"/>
            <a:ext cx="385812" cy="263054"/>
          </a:xfrm>
          <a:prstGeom prst="rect">
            <a:avLst/>
          </a:prstGeom>
        </p:spPr>
      </p:pic>
      <p:pic>
        <p:nvPicPr>
          <p:cNvPr id="23" name="Afbeelding 22"/>
          <p:cNvPicPr>
            <a:picLocks noChangeAspect="1"/>
          </p:cNvPicPr>
          <p:nvPr/>
        </p:nvPicPr>
        <p:blipFill>
          <a:blip r:embed="rId8" cstate="print"/>
          <a:stretch>
            <a:fillRect/>
          </a:stretch>
        </p:blipFill>
        <p:spPr>
          <a:xfrm>
            <a:off x="6767979" y="3534176"/>
            <a:ext cx="299225" cy="290796"/>
          </a:xfrm>
          <a:prstGeom prst="rect">
            <a:avLst/>
          </a:prstGeom>
        </p:spPr>
      </p:pic>
      <p:pic>
        <p:nvPicPr>
          <p:cNvPr id="24" name="Afbeelding 23"/>
          <p:cNvPicPr>
            <a:picLocks noChangeAspect="1"/>
          </p:cNvPicPr>
          <p:nvPr/>
        </p:nvPicPr>
        <p:blipFill rotWithShape="1">
          <a:blip r:embed="rId9" cstate="print"/>
          <a:srcRect l="17050" t="33024" r="61669" b="30375"/>
          <a:stretch/>
        </p:blipFill>
        <p:spPr>
          <a:xfrm>
            <a:off x="6742022" y="2485021"/>
            <a:ext cx="269390" cy="260485"/>
          </a:xfrm>
          <a:prstGeom prst="rect">
            <a:avLst/>
          </a:prstGeom>
        </p:spPr>
      </p:pic>
      <p:pic>
        <p:nvPicPr>
          <p:cNvPr id="2" name="Afbeelding 1"/>
          <p:cNvPicPr>
            <a:picLocks noChangeAspect="1"/>
          </p:cNvPicPr>
          <p:nvPr/>
        </p:nvPicPr>
        <p:blipFill>
          <a:blip r:embed="rId10"/>
          <a:stretch>
            <a:fillRect/>
          </a:stretch>
        </p:blipFill>
        <p:spPr>
          <a:xfrm>
            <a:off x="7241706" y="4746291"/>
            <a:ext cx="3076575" cy="1485900"/>
          </a:xfrm>
          <a:prstGeom prst="rect">
            <a:avLst/>
          </a:prstGeom>
        </p:spPr>
      </p:pic>
    </p:spTree>
    <p:extLst>
      <p:ext uri="{BB962C8B-B14F-4D97-AF65-F5344CB8AC3E}">
        <p14:creationId xmlns:p14="http://schemas.microsoft.com/office/powerpoint/2010/main" val="2287620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Freeform: Shape 17">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Tijdelijke aanduiding voor inhoud 8">
            <a:extLst>
              <a:ext uri="{FF2B5EF4-FFF2-40B4-BE49-F238E27FC236}">
                <a16:creationId xmlns:a16="http://schemas.microsoft.com/office/drawing/2014/main" id="{AED507C6-C473-1D49-BBB9-F50A8756A1D5}"/>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162634" y="1176793"/>
            <a:ext cx="3609639" cy="4548146"/>
          </a:xfrm>
          <a:prstGeom prst="rect">
            <a:avLst/>
          </a:prstGeom>
        </p:spPr>
      </p:pic>
    </p:spTree>
    <p:extLst>
      <p:ext uri="{BB962C8B-B14F-4D97-AF65-F5344CB8AC3E}">
        <p14:creationId xmlns:p14="http://schemas.microsoft.com/office/powerpoint/2010/main" val="482190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054FA-3E84-D64C-B55F-A1838EEB923F}"/>
              </a:ext>
            </a:extLst>
          </p:cNvPr>
          <p:cNvSpPr>
            <a:spLocks noGrp="1"/>
          </p:cNvSpPr>
          <p:nvPr>
            <p:ph type="title"/>
          </p:nvPr>
        </p:nvSpPr>
        <p:spPr/>
        <p:txBody>
          <a:bodyPr/>
          <a:lstStyle/>
          <a:p>
            <a:r>
              <a:rPr lang="nl-NL" dirty="0"/>
              <a:t>Nederlandse beweegrichtlijnen</a:t>
            </a:r>
          </a:p>
        </p:txBody>
      </p:sp>
      <p:pic>
        <p:nvPicPr>
          <p:cNvPr id="5" name="Tijdelijke aanduiding voor inhoud 4">
            <a:extLst>
              <a:ext uri="{FF2B5EF4-FFF2-40B4-BE49-F238E27FC236}">
                <a16:creationId xmlns:a16="http://schemas.microsoft.com/office/drawing/2014/main" id="{D2AF67E1-7FE1-AC46-8470-A9281A48F781}"/>
              </a:ext>
            </a:extLst>
          </p:cNvPr>
          <p:cNvPicPr>
            <a:picLocks noGrp="1" noChangeAspect="1"/>
          </p:cNvPicPr>
          <p:nvPr>
            <p:ph idx="1"/>
          </p:nvPr>
        </p:nvPicPr>
        <p:blipFill>
          <a:blip r:embed="rId3"/>
          <a:stretch>
            <a:fillRect/>
          </a:stretch>
        </p:blipFill>
        <p:spPr>
          <a:xfrm>
            <a:off x="677862" y="1523297"/>
            <a:ext cx="10037029" cy="4508821"/>
          </a:xfrm>
        </p:spPr>
      </p:pic>
    </p:spTree>
    <p:extLst>
      <p:ext uri="{BB962C8B-B14F-4D97-AF65-F5344CB8AC3E}">
        <p14:creationId xmlns:p14="http://schemas.microsoft.com/office/powerpoint/2010/main" val="98146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9AD229-B636-EC49-869F-53EFF0C24DD2}"/>
              </a:ext>
            </a:extLst>
          </p:cNvPr>
          <p:cNvSpPr>
            <a:spLocks noGrp="1"/>
          </p:cNvSpPr>
          <p:nvPr>
            <p:ph type="title"/>
          </p:nvPr>
        </p:nvSpPr>
        <p:spPr>
          <a:xfrm>
            <a:off x="648928" y="4675886"/>
            <a:ext cx="3685032" cy="1608328"/>
          </a:xfrm>
        </p:spPr>
        <p:txBody>
          <a:bodyPr>
            <a:normAutofit/>
          </a:bodyPr>
          <a:lstStyle/>
          <a:p>
            <a:r>
              <a:rPr lang="nl-NL" sz="3600" dirty="0"/>
              <a:t>Bewegen belangrijker dan ooit!</a:t>
            </a:r>
          </a:p>
        </p:txBody>
      </p:sp>
      <p:pic>
        <p:nvPicPr>
          <p:cNvPr id="5" name="Afbeelding 4">
            <a:extLst>
              <a:ext uri="{FF2B5EF4-FFF2-40B4-BE49-F238E27FC236}">
                <a16:creationId xmlns:a16="http://schemas.microsoft.com/office/drawing/2014/main" id="{205A8DE9-3DA5-5C43-93A0-619B5D7E2816}"/>
              </a:ext>
            </a:extLst>
          </p:cNvPr>
          <p:cNvPicPr>
            <a:picLocks noChangeAspect="1"/>
          </p:cNvPicPr>
          <p:nvPr/>
        </p:nvPicPr>
        <p:blipFill rotWithShape="1">
          <a:blip r:embed="rId3"/>
          <a:srcRect r="1" b="4565"/>
          <a:stretch/>
        </p:blipFill>
        <p:spPr>
          <a:xfrm>
            <a:off x="2184401" y="749300"/>
            <a:ext cx="7823199" cy="3343043"/>
          </a:xfrm>
          <a:prstGeom prst="rect">
            <a:avLst/>
          </a:prstGeom>
        </p:spPr>
      </p:pic>
      <p:sp>
        <p:nvSpPr>
          <p:cNvPr id="3" name="Tijdelijke aanduiding voor inhoud 2">
            <a:extLst>
              <a:ext uri="{FF2B5EF4-FFF2-40B4-BE49-F238E27FC236}">
                <a16:creationId xmlns:a16="http://schemas.microsoft.com/office/drawing/2014/main" id="{D5C77B56-A7B2-1047-A931-A1BC143EE99E}"/>
              </a:ext>
            </a:extLst>
          </p:cNvPr>
          <p:cNvSpPr>
            <a:spLocks noGrp="1"/>
          </p:cNvSpPr>
          <p:nvPr>
            <p:ph idx="1"/>
          </p:nvPr>
        </p:nvSpPr>
        <p:spPr>
          <a:xfrm>
            <a:off x="4864100" y="4675886"/>
            <a:ext cx="6675627" cy="1605083"/>
          </a:xfrm>
        </p:spPr>
        <p:txBody>
          <a:bodyPr anchor="ctr">
            <a:normAutofit/>
          </a:bodyPr>
          <a:lstStyle/>
          <a:p>
            <a:r>
              <a:rPr lang="nl-NL" sz="2000" dirty="0">
                <a:hlinkClick r:id="rId4"/>
              </a:rPr>
              <a:t>https://youtu.be/JSaV1YpL4W0</a:t>
            </a:r>
            <a:endParaRPr lang="nl-NL" sz="2000" dirty="0"/>
          </a:p>
          <a:p>
            <a:endParaRPr lang="nl-NL" sz="2000" dirty="0"/>
          </a:p>
        </p:txBody>
      </p:sp>
    </p:spTree>
    <p:extLst>
      <p:ext uri="{BB962C8B-B14F-4D97-AF65-F5344CB8AC3E}">
        <p14:creationId xmlns:p14="http://schemas.microsoft.com/office/powerpoint/2010/main" val="1205038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04E04-4E05-0941-B3B3-D18495E614B6}"/>
              </a:ext>
            </a:extLst>
          </p:cNvPr>
          <p:cNvSpPr>
            <a:spLocks noGrp="1"/>
          </p:cNvSpPr>
          <p:nvPr>
            <p:ph type="title"/>
          </p:nvPr>
        </p:nvSpPr>
        <p:spPr>
          <a:xfrm>
            <a:off x="1102380" y="2798570"/>
            <a:ext cx="5492730" cy="3305041"/>
          </a:xfrm>
        </p:spPr>
        <p:txBody>
          <a:bodyPr vert="horz" lIns="91440" tIns="45720" rIns="91440" bIns="45720" rtlCol="0" anchor="t">
            <a:normAutofit/>
          </a:bodyPr>
          <a:lstStyle/>
          <a:p>
            <a:r>
              <a:rPr lang="en-US" sz="5600" dirty="0" err="1"/>
              <a:t>Zitten</a:t>
            </a:r>
            <a:r>
              <a:rPr lang="en-US" sz="5600" dirty="0"/>
              <a:t> is het </a:t>
            </a:r>
            <a:r>
              <a:rPr lang="en-US" sz="5600" dirty="0" err="1"/>
              <a:t>nieuwe</a:t>
            </a:r>
            <a:r>
              <a:rPr lang="en-US" sz="5600" dirty="0"/>
              <a:t> </a:t>
            </a:r>
            <a:r>
              <a:rPr lang="en-US" sz="5600" dirty="0" err="1"/>
              <a:t>roken</a:t>
            </a:r>
            <a:r>
              <a:rPr lang="en-US" sz="5600" dirty="0"/>
              <a:t>! Even </a:t>
            </a:r>
            <a:r>
              <a:rPr lang="en-US" sz="5600" dirty="0" err="1"/>
              <a:t>een</a:t>
            </a:r>
            <a:r>
              <a:rPr lang="en-US" sz="5600" dirty="0"/>
              <a:t> </a:t>
            </a:r>
            <a:r>
              <a:rPr lang="en-US" sz="5600" dirty="0" err="1"/>
              <a:t>kleine</a:t>
            </a:r>
            <a:r>
              <a:rPr lang="en-US" sz="5600" dirty="0"/>
              <a:t> workout met </a:t>
            </a:r>
            <a:r>
              <a:rPr lang="en-US" sz="5600" dirty="0" err="1"/>
              <a:t>stoel</a:t>
            </a:r>
            <a:endParaRPr lang="en-US" sz="5600" dirty="0"/>
          </a:p>
        </p:txBody>
      </p:sp>
      <p:pic>
        <p:nvPicPr>
          <p:cNvPr id="5" name="Tijdelijke aanduiding voor inhoud 4">
            <a:extLst>
              <a:ext uri="{FF2B5EF4-FFF2-40B4-BE49-F238E27FC236}">
                <a16:creationId xmlns:a16="http://schemas.microsoft.com/office/drawing/2014/main" id="{CA8D53F5-989E-294C-AF5F-79369F3DABEE}"/>
              </a:ext>
            </a:extLst>
          </p:cNvPr>
          <p:cNvPicPr>
            <a:picLocks noGrp="1" noChangeAspect="1"/>
          </p:cNvPicPr>
          <p:nvPr>
            <p:ph idx="1"/>
          </p:nvPr>
        </p:nvPicPr>
        <p:blipFill rotWithShape="1">
          <a:blip r:embed="rId2"/>
          <a:srcRect r="-2" b="234"/>
          <a:stretch/>
        </p:blipFill>
        <p:spPr>
          <a:xfrm>
            <a:off x="7658100" y="928201"/>
            <a:ext cx="3800393" cy="4926942"/>
          </a:xfrm>
          <a:prstGeom prst="rect">
            <a:avLst/>
          </a:prstGeom>
        </p:spPr>
      </p:pic>
    </p:spTree>
    <p:extLst>
      <p:ext uri="{BB962C8B-B14F-4D97-AF65-F5344CB8AC3E}">
        <p14:creationId xmlns:p14="http://schemas.microsoft.com/office/powerpoint/2010/main" val="480268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0">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1158240" y="4894262"/>
            <a:ext cx="10307952" cy="1325563"/>
          </a:xfrm>
        </p:spPr>
        <p:txBody>
          <a:bodyPr>
            <a:normAutofit/>
          </a:bodyPr>
          <a:lstStyle/>
          <a:p>
            <a:r>
              <a:rPr lang="nl-NL"/>
              <a:t>Lesdoelen</a:t>
            </a:r>
            <a:endParaRPr lang="nl-NL" dirty="0"/>
          </a:p>
        </p:txBody>
      </p:sp>
      <p:sp>
        <p:nvSpPr>
          <p:cNvPr id="3" name="Tijdelijke aanduiding voor inhoud 2"/>
          <p:cNvSpPr>
            <a:spLocks noGrp="1"/>
          </p:cNvSpPr>
          <p:nvPr>
            <p:ph idx="1"/>
          </p:nvPr>
        </p:nvSpPr>
        <p:spPr>
          <a:xfrm>
            <a:off x="1161288" y="701019"/>
            <a:ext cx="6484094" cy="3382247"/>
          </a:xfrm>
        </p:spPr>
        <p:txBody>
          <a:bodyPr anchor="ctr">
            <a:normAutofit/>
          </a:bodyPr>
          <a:lstStyle/>
          <a:p>
            <a:pPr marL="0" indent="0">
              <a:buNone/>
            </a:pPr>
            <a:endParaRPr lang="nl-NL" sz="2000"/>
          </a:p>
          <a:p>
            <a:r>
              <a:rPr lang="nl-NL" sz="2000">
                <a:ea typeface="Calibri" pitchFamily="34" charset="0"/>
                <a:cs typeface="Arial" charset="0"/>
              </a:rPr>
              <a:t>Je kunt b</a:t>
            </a:r>
            <a:r>
              <a:rPr lang="nl-NL" sz="2000"/>
              <a:t>enoemen wat duurzaamheid in de voedselketen inhoud.</a:t>
            </a:r>
          </a:p>
          <a:p>
            <a:endParaRPr lang="nl-NL" sz="2000"/>
          </a:p>
          <a:p>
            <a:r>
              <a:rPr lang="nl-NL" sz="2000"/>
              <a:t>Je kunt beschrijven welke aanpassingen de consument moet doen om duurzaamheid in de keten te bevorderen.</a:t>
            </a:r>
          </a:p>
        </p:txBody>
      </p:sp>
      <p:cxnSp>
        <p:nvCxnSpPr>
          <p:cNvPr id="23" name="Straight Connector 12">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Oval 14">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Tree>
    <p:extLst>
      <p:ext uri="{BB962C8B-B14F-4D97-AF65-F5344CB8AC3E}">
        <p14:creationId xmlns:p14="http://schemas.microsoft.com/office/powerpoint/2010/main" val="284516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92598" y="640263"/>
            <a:ext cx="5221266" cy="1344975"/>
          </a:xfrm>
        </p:spPr>
        <p:txBody>
          <a:bodyPr>
            <a:normAutofit/>
          </a:bodyPr>
          <a:lstStyle/>
          <a:p>
            <a:pPr algn="ctr"/>
            <a:r>
              <a:rPr lang="nl-NL" sz="4000"/>
              <a:t>Lesinhoud</a:t>
            </a:r>
          </a:p>
        </p:txBody>
      </p:sp>
      <p:pic>
        <p:nvPicPr>
          <p:cNvPr id="5" name="Picture 2" descr="Afbeeldingsresultaat voor duurzame voedi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32" y="787907"/>
            <a:ext cx="5126736" cy="512673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6391903" y="2121763"/>
            <a:ext cx="5235490" cy="3773010"/>
          </a:xfrm>
        </p:spPr>
        <p:txBody>
          <a:bodyPr>
            <a:normAutofit/>
          </a:bodyPr>
          <a:lstStyle/>
          <a:p>
            <a:r>
              <a:rPr lang="nl-NL" sz="2000"/>
              <a:t>Duurzaam voedselsysteem</a:t>
            </a:r>
          </a:p>
          <a:p>
            <a:r>
              <a:rPr lang="nl-NL" sz="2000"/>
              <a:t>Voedselafdruk</a:t>
            </a:r>
          </a:p>
          <a:p>
            <a:r>
              <a:rPr lang="nl-NL" sz="2000"/>
              <a:t>Klimaatbelasting</a:t>
            </a:r>
          </a:p>
          <a:p>
            <a:r>
              <a:rPr lang="nl-NL" sz="2000"/>
              <a:t>Belasting van veeteelt op milieu</a:t>
            </a:r>
          </a:p>
          <a:p>
            <a:r>
              <a:rPr lang="nl-NL" sz="2000"/>
              <a:t>Aspecten van duurzaamheid:</a:t>
            </a:r>
          </a:p>
          <a:p>
            <a:pPr lvl="1"/>
            <a:r>
              <a:rPr lang="nl-NL" sz="2000" dirty="0"/>
              <a:t>Productieketen</a:t>
            </a:r>
          </a:p>
          <a:p>
            <a:pPr lvl="1"/>
            <a:r>
              <a:rPr lang="nl-NL" sz="2000" dirty="0"/>
              <a:t>Klimaatverandering</a:t>
            </a:r>
          </a:p>
          <a:p>
            <a:pPr lvl="1"/>
            <a:r>
              <a:rPr lang="nl-NL" sz="2000" dirty="0"/>
              <a:t>Waterverbruik</a:t>
            </a:r>
          </a:p>
          <a:p>
            <a:pPr lvl="1"/>
            <a:r>
              <a:rPr lang="nl-NL" sz="2000" dirty="0"/>
              <a:t>Bestrijdingsmiddelen en mest</a:t>
            </a:r>
          </a:p>
          <a:p>
            <a:pPr lvl="1"/>
            <a:r>
              <a:rPr lang="nl-NL" sz="2000" dirty="0"/>
              <a:t>Smog en geluidsoverlast</a:t>
            </a:r>
          </a:p>
          <a:p>
            <a:endParaRPr lang="nl-NL" sz="2000"/>
          </a:p>
        </p:txBody>
      </p:sp>
      <p:pic>
        <p:nvPicPr>
          <p:cNvPr id="4" name="Afbeelding 3"/>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619104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t="7493" b="9787"/>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3600"/>
              <a:t>Duurzaam voedselsysteem</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25516" y="3417573"/>
            <a:ext cx="4593021" cy="2619839"/>
          </a:xfrm>
        </p:spPr>
        <p:txBody>
          <a:bodyPr anchor="ctr">
            <a:normAutofit/>
          </a:bodyPr>
          <a:lstStyle/>
          <a:p>
            <a:pPr marL="0" indent="0">
              <a:buNone/>
            </a:pPr>
            <a:r>
              <a:rPr lang="nl-NL" sz="1800"/>
              <a:t>Een duurzaam voedselsysteem voorziet in de voedingsbehoefte van alle mensen, nu en in de toekomst, en beschermt tegelijkertijd de ecologische systemen op aarde. </a:t>
            </a:r>
          </a:p>
          <a:p>
            <a:pPr marL="0" indent="0">
              <a:buNone/>
            </a:pPr>
            <a:r>
              <a:rPr lang="nl-NL" sz="1800"/>
              <a:t>Het huidige voedselsysteem is niet duurzaam.</a:t>
            </a:r>
          </a:p>
        </p:txBody>
      </p:sp>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2569046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92598" y="640263"/>
            <a:ext cx="5221266" cy="1344975"/>
          </a:xfrm>
        </p:spPr>
        <p:txBody>
          <a:bodyPr>
            <a:normAutofit/>
          </a:bodyPr>
          <a:lstStyle/>
          <a:p>
            <a:pPr algn="ctr"/>
            <a:r>
              <a:rPr lang="nl-NL" sz="4000"/>
              <a:t>Voedselafdruk</a:t>
            </a:r>
          </a:p>
        </p:txBody>
      </p:sp>
      <p:pic>
        <p:nvPicPr>
          <p:cNvPr id="1026" name="Picture 2" descr="https://www.voedingscentrum.nl/Assets/Uploads/voedingscentrum/Images/Consumenten/Mijn%20boodschappen/Duurzamer%20eten/Illustratie_voedselafdruk_def_72dpi.g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32" y="1248445"/>
            <a:ext cx="5126736" cy="4205661"/>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3">
            <a:extLst>
              <a:ext uri="{FF2B5EF4-FFF2-40B4-BE49-F238E27FC236}">
                <a16:creationId xmlns:a16="http://schemas.microsoft.com/office/drawing/2014/main" id="{55CAB1A1-E61F-1B4B-ACEE-A3861100CA4E}"/>
              </a:ext>
            </a:extLst>
          </p:cNvPr>
          <p:cNvSpPr>
            <a:spLocks noGrp="1"/>
          </p:cNvSpPr>
          <p:nvPr>
            <p:ph idx="1"/>
          </p:nvPr>
        </p:nvSpPr>
        <p:spPr>
          <a:xfrm>
            <a:off x="6391903" y="2121763"/>
            <a:ext cx="5235490" cy="3773010"/>
          </a:xfrm>
        </p:spPr>
        <p:txBody>
          <a:bodyPr>
            <a:normAutofit/>
          </a:bodyPr>
          <a:lstStyle/>
          <a:p>
            <a:r>
              <a:rPr lang="nl-NL" sz="2000" dirty="0">
                <a:hlinkClick r:id="rId4"/>
              </a:rPr>
              <a:t>Voedselafdruk filmpje</a:t>
            </a:r>
            <a:endParaRPr lang="nl-NL" sz="2000" dirty="0"/>
          </a:p>
          <a:p>
            <a:r>
              <a:rPr lang="nl-NL" sz="2000" dirty="0">
                <a:hlinkClick r:id="rId5"/>
              </a:rPr>
              <a:t>https://www.voedingscentrum.nl/voedselafdruk</a:t>
            </a:r>
            <a:endParaRPr lang="nl-NL" sz="2000" dirty="0"/>
          </a:p>
          <a:p>
            <a:endParaRPr lang="nl-NL" sz="2000" dirty="0"/>
          </a:p>
          <a:p>
            <a:endParaRPr lang="nl-NL" sz="2000" dirty="0"/>
          </a:p>
          <a:p>
            <a:endParaRPr lang="nl-NL" sz="2000" dirty="0"/>
          </a:p>
        </p:txBody>
      </p:sp>
      <p:pic>
        <p:nvPicPr>
          <p:cNvPr id="5" name="Afbeelding 4"/>
          <p:cNvPicPr>
            <a:picLocks noChangeAspect="1"/>
          </p:cNvPicPr>
          <p:nvPr/>
        </p:nvPicPr>
        <p:blipFill>
          <a:blip r:embed="rId6"/>
          <a:stretch>
            <a:fillRect/>
          </a:stretch>
        </p:blipFill>
        <p:spPr>
          <a:xfrm>
            <a:off x="0" y="6165669"/>
            <a:ext cx="2169840" cy="692331"/>
          </a:xfrm>
          <a:prstGeom prst="rect">
            <a:avLst/>
          </a:prstGeom>
        </p:spPr>
      </p:pic>
    </p:spTree>
    <p:extLst>
      <p:ext uri="{BB962C8B-B14F-4D97-AF65-F5344CB8AC3E}">
        <p14:creationId xmlns:p14="http://schemas.microsoft.com/office/powerpoint/2010/main" val="3906918032"/>
      </p:ext>
    </p:extLst>
  </p:cSld>
  <p:clrMapOvr>
    <a:masterClrMapping/>
  </p:clrMapOvr>
</p:sld>
</file>

<file path=ppt/theme/theme1.xml><?xml version="1.0" encoding="utf-8"?>
<a:theme xmlns:a="http://schemas.openxmlformats.org/drawingml/2006/main" name="Kantoorthema">
  <a:themeElements>
    <a:clrScheme name="Aangepast 1">
      <a:dk1>
        <a:sysClr val="windowText" lastClr="000000"/>
      </a:dk1>
      <a:lt1>
        <a:sysClr val="window" lastClr="FFFFFF"/>
      </a:lt1>
      <a:dk2>
        <a:srgbClr val="455F51"/>
      </a:dk2>
      <a:lt2>
        <a:srgbClr val="E2DFCC"/>
      </a:lt2>
      <a:accent1>
        <a:srgbClr val="BDEA1A"/>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754269-C79B-44E7-94CE-123474453AD9}">
  <ds:schemaRefs>
    <ds:schemaRef ds:uri="http://schemas.microsoft.com/sharepoint/v3/contenttype/forms"/>
  </ds:schemaRefs>
</ds:datastoreItem>
</file>

<file path=customXml/itemProps2.xml><?xml version="1.0" encoding="utf-8"?>
<ds:datastoreItem xmlns:ds="http://schemas.openxmlformats.org/officeDocument/2006/customXml" ds:itemID="{7A7DAFC3-7EEE-4071-BA85-C02B926035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AF4627-3698-4E85-BC86-FFBEA4E22BCA}">
  <ds:schemaRefs>
    <ds:schemaRef ds:uri="http://www.w3.org/XML/1998/namespace"/>
    <ds:schemaRef ds:uri="http://purl.org/dc/elements/1.1/"/>
    <ds:schemaRef ds:uri="http://schemas.openxmlformats.org/package/2006/metadata/core-properties"/>
    <ds:schemaRef ds:uri="http://schemas.microsoft.com/office/2006/documentManagement/types"/>
    <ds:schemaRef ds:uri="http://purl.org/dc/dcmitype/"/>
    <ds:schemaRef ds:uri="04a8cfdc-dc7c-4728-8468-1752323b6dce"/>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TotalTime>
  <Words>1603</Words>
  <Application>Microsoft Macintosh PowerPoint</Application>
  <PresentationFormat>Breedbeeld</PresentationFormat>
  <Paragraphs>151</Paragraphs>
  <Slides>19</Slides>
  <Notes>14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19</vt:i4>
      </vt:variant>
    </vt:vector>
  </HeadingPairs>
  <TitlesOfParts>
    <vt:vector size="23" baseType="lpstr">
      <vt:lpstr>Arial</vt:lpstr>
      <vt:lpstr>Calibri</vt:lpstr>
      <vt:lpstr>Calibri Light</vt:lpstr>
      <vt:lpstr>Kantoorthema</vt:lpstr>
      <vt:lpstr>Duurzaamheid van voeding</vt:lpstr>
      <vt:lpstr>PowerPoint-presentatie</vt:lpstr>
      <vt:lpstr>Nederlandse beweegrichtlijnen</vt:lpstr>
      <vt:lpstr>Bewegen belangrijker dan ooit!</vt:lpstr>
      <vt:lpstr>Zitten is het nieuwe roken! Even een kleine workout met stoel</vt:lpstr>
      <vt:lpstr>Lesdoelen</vt:lpstr>
      <vt:lpstr>Lesinhoud</vt:lpstr>
      <vt:lpstr>Duurzaam voedselsysteem</vt:lpstr>
      <vt:lpstr>Voedselafdruk</vt:lpstr>
      <vt:lpstr>Klimaatbelasting</vt:lpstr>
      <vt:lpstr>Belasting van veeteelt op het milieu </vt:lpstr>
      <vt:lpstr>Aspecten van duurzaamheid: productieketen</vt:lpstr>
      <vt:lpstr>Aspecten van duurzaamheid: klimaatverandering</vt:lpstr>
      <vt:lpstr>Aspecten van duurzaamheid: waterverbruik</vt:lpstr>
      <vt:lpstr>Aspecten van duurzaamheid: bestrijdingsmiddelen en mest</vt:lpstr>
      <vt:lpstr>Aspecten van duurzaamheid: smog en geluidsoverlast </vt:lpstr>
      <vt:lpstr>Tips voor duurzamer eten</vt:lpstr>
      <vt:lpstr>Herkomst voedingsmiddelen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Duurzaamheid van voeding</dc:title>
  <dc:creator>Mariska de Rouw</dc:creator>
  <cp:lastModifiedBy>Mariska de Rouw</cp:lastModifiedBy>
  <cp:revision>2</cp:revision>
  <dcterms:created xsi:type="dcterms:W3CDTF">2020-11-17T08:54:21Z</dcterms:created>
  <dcterms:modified xsi:type="dcterms:W3CDTF">2020-11-18T10:22:56Z</dcterms:modified>
</cp:coreProperties>
</file>